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5" r:id="rId2"/>
    <p:sldMasterId id="2147483686" r:id="rId3"/>
    <p:sldMasterId id="2147483697" r:id="rId4"/>
    <p:sldMasterId id="2147483708" r:id="rId5"/>
    <p:sldMasterId id="2147483719" r:id="rId6"/>
    <p:sldMasterId id="2147483730" r:id="rId7"/>
    <p:sldMasterId id="2147483741" r:id="rId8"/>
    <p:sldMasterId id="2147483752" r:id="rId9"/>
    <p:sldMasterId id="2147483763" r:id="rId10"/>
    <p:sldMasterId id="2147483774" r:id="rId11"/>
    <p:sldMasterId id="2147483785" r:id="rId12"/>
  </p:sldMasterIdLst>
  <p:notesMasterIdLst>
    <p:notesMasterId r:id="rId63"/>
  </p:notesMasterIdLst>
  <p:sldIdLst>
    <p:sldId id="256" r:id="rId13"/>
    <p:sldId id="450" r:id="rId14"/>
    <p:sldId id="451" r:id="rId15"/>
    <p:sldId id="453" r:id="rId16"/>
    <p:sldId id="456" r:id="rId17"/>
    <p:sldId id="457" r:id="rId18"/>
    <p:sldId id="455" r:id="rId19"/>
    <p:sldId id="454" r:id="rId20"/>
    <p:sldId id="458" r:id="rId21"/>
    <p:sldId id="459" r:id="rId22"/>
    <p:sldId id="460" r:id="rId23"/>
    <p:sldId id="462" r:id="rId24"/>
    <p:sldId id="464" r:id="rId25"/>
    <p:sldId id="463" r:id="rId26"/>
    <p:sldId id="466" r:id="rId27"/>
    <p:sldId id="468" r:id="rId28"/>
    <p:sldId id="469" r:id="rId29"/>
    <p:sldId id="470" r:id="rId30"/>
    <p:sldId id="465" r:id="rId31"/>
    <p:sldId id="467" r:id="rId32"/>
    <p:sldId id="471" r:id="rId33"/>
    <p:sldId id="337" r:id="rId34"/>
    <p:sldId id="432" r:id="rId35"/>
    <p:sldId id="338" r:id="rId36"/>
    <p:sldId id="472" r:id="rId37"/>
    <p:sldId id="473" r:id="rId38"/>
    <p:sldId id="474" r:id="rId39"/>
    <p:sldId id="475" r:id="rId40"/>
    <p:sldId id="476" r:id="rId41"/>
    <p:sldId id="477" r:id="rId42"/>
    <p:sldId id="340" r:id="rId43"/>
    <p:sldId id="397" r:id="rId44"/>
    <p:sldId id="341" r:id="rId45"/>
    <p:sldId id="478" r:id="rId46"/>
    <p:sldId id="479" r:id="rId47"/>
    <p:sldId id="480" r:id="rId48"/>
    <p:sldId id="481" r:id="rId49"/>
    <p:sldId id="486" r:id="rId50"/>
    <p:sldId id="482" r:id="rId51"/>
    <p:sldId id="483" r:id="rId52"/>
    <p:sldId id="491" r:id="rId53"/>
    <p:sldId id="484" r:id="rId54"/>
    <p:sldId id="487" r:id="rId55"/>
    <p:sldId id="485" r:id="rId56"/>
    <p:sldId id="488" r:id="rId57"/>
    <p:sldId id="489" r:id="rId58"/>
    <p:sldId id="490" r:id="rId59"/>
    <p:sldId id="404" r:id="rId60"/>
    <p:sldId id="492" r:id="rId61"/>
    <p:sldId id="431"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94561" autoAdjust="0"/>
  </p:normalViewPr>
  <p:slideViewPr>
    <p:cSldViewPr>
      <p:cViewPr>
        <p:scale>
          <a:sx n="143" d="100"/>
          <a:sy n="143" d="100"/>
        </p:scale>
        <p:origin x="-1344" y="-80"/>
      </p:cViewPr>
      <p:guideLst>
        <p:guide orient="horz" pos="2160"/>
        <p:guide pos="2880"/>
      </p:guideLst>
    </p:cSldViewPr>
  </p:slideViewPr>
  <p:outlineViewPr>
    <p:cViewPr>
      <p:scale>
        <a:sx n="33" d="100"/>
        <a:sy n="33" d="100"/>
      </p:scale>
      <p:origin x="0" y="75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NBD%20EMO:ODTU%20MD:ptfSmfAgirlikliOrtalama-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2257217847769"/>
          <c:y val="0.209431130326552"/>
          <c:w val="0.629884611038475"/>
          <c:h val="0.693083184676551"/>
        </c:manualLayout>
      </c:layout>
      <c:areaChart>
        <c:grouping val="stacked"/>
        <c:varyColors val="0"/>
        <c:ser>
          <c:idx val="0"/>
          <c:order val="0"/>
          <c:tx>
            <c:strRef>
              <c:f>keytakeaways!$C$27</c:f>
              <c:strCache>
                <c:ptCount val="1"/>
                <c:pt idx="0">
                  <c:v>Coal</c:v>
                </c:pt>
              </c:strCache>
            </c:strRef>
          </c:tx>
          <c:spPr>
            <a:solidFill>
              <a:schemeClr val="tx1"/>
            </a:solidFill>
            <a:ln w="22225">
              <a:noFill/>
            </a:ln>
            <a:effectLst/>
          </c:spPr>
          <c:cat>
            <c:numRef>
              <c:f>keytakeaways!$X$24:$BL$24</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keytakeaways!$X$27:$BL$27</c:f>
              <c:numCache>
                <c:formatCode>General</c:formatCode>
                <c:ptCount val="41"/>
                <c:pt idx="0">
                  <c:v>1847.290279</c:v>
                </c:pt>
                <c:pt idx="1">
                  <c:v>1733.430005</c:v>
                </c:pt>
                <c:pt idx="2">
                  <c:v>1514.042945</c:v>
                </c:pt>
                <c:pt idx="3">
                  <c:v>1581.114716</c:v>
                </c:pt>
                <c:pt idx="4">
                  <c:v>1581.71035</c:v>
                </c:pt>
                <c:pt idx="5">
                  <c:v>1352.398197</c:v>
                </c:pt>
                <c:pt idx="6">
                  <c:v>1239.148654</c:v>
                </c:pt>
                <c:pt idx="7">
                  <c:v>1209.329224</c:v>
                </c:pt>
                <c:pt idx="8">
                  <c:v>1164.566406</c:v>
                </c:pt>
                <c:pt idx="9">
                  <c:v>1108.982666</c:v>
                </c:pt>
                <c:pt idx="10">
                  <c:v>1050.182983</c:v>
                </c:pt>
                <c:pt idx="11">
                  <c:v>1014.581543</c:v>
                </c:pt>
                <c:pt idx="12">
                  <c:v>1006.90509</c:v>
                </c:pt>
                <c:pt idx="13">
                  <c:v>1009.396667</c:v>
                </c:pt>
                <c:pt idx="14">
                  <c:v>1018.734375</c:v>
                </c:pt>
                <c:pt idx="15">
                  <c:v>1014.77124</c:v>
                </c:pt>
                <c:pt idx="16">
                  <c:v>1002.961365</c:v>
                </c:pt>
                <c:pt idx="17">
                  <c:v>992.59021</c:v>
                </c:pt>
                <c:pt idx="18">
                  <c:v>987.267334</c:v>
                </c:pt>
                <c:pt idx="19">
                  <c:v>1007.728577</c:v>
                </c:pt>
                <c:pt idx="20">
                  <c:v>1013.037842</c:v>
                </c:pt>
                <c:pt idx="21">
                  <c:v>996.9378659999993</c:v>
                </c:pt>
                <c:pt idx="22">
                  <c:v>965.4522709999993</c:v>
                </c:pt>
                <c:pt idx="23">
                  <c:v>965.6561279999992</c:v>
                </c:pt>
                <c:pt idx="24">
                  <c:v>953.0673219999993</c:v>
                </c:pt>
                <c:pt idx="25">
                  <c:v>951.231384</c:v>
                </c:pt>
                <c:pt idx="26">
                  <c:v>950.899719</c:v>
                </c:pt>
                <c:pt idx="27">
                  <c:v>943.5712279999995</c:v>
                </c:pt>
                <c:pt idx="28">
                  <c:v>941.980286</c:v>
                </c:pt>
                <c:pt idx="29">
                  <c:v>940.629578</c:v>
                </c:pt>
                <c:pt idx="30">
                  <c:v>941.50531</c:v>
                </c:pt>
                <c:pt idx="31">
                  <c:v>935.689026</c:v>
                </c:pt>
                <c:pt idx="32">
                  <c:v>934.085999</c:v>
                </c:pt>
                <c:pt idx="33">
                  <c:v>930.3405760000001</c:v>
                </c:pt>
                <c:pt idx="34">
                  <c:v>931.744019</c:v>
                </c:pt>
                <c:pt idx="35">
                  <c:v>935.29187</c:v>
                </c:pt>
                <c:pt idx="36">
                  <c:v>933.55304</c:v>
                </c:pt>
                <c:pt idx="37">
                  <c:v>934.5206299999993</c:v>
                </c:pt>
                <c:pt idx="38">
                  <c:v>936.7322389999995</c:v>
                </c:pt>
                <c:pt idx="39">
                  <c:v>937.227539</c:v>
                </c:pt>
                <c:pt idx="40">
                  <c:v>938.1572269999989</c:v>
                </c:pt>
              </c:numCache>
            </c:numRef>
          </c:val>
        </c:ser>
        <c:ser>
          <c:idx val="3"/>
          <c:order val="1"/>
          <c:tx>
            <c:strRef>
              <c:f>keytakeaways!$C$26</c:f>
              <c:strCache>
                <c:ptCount val="1"/>
                <c:pt idx="0">
                  <c:v>Nuclear</c:v>
                </c:pt>
              </c:strCache>
            </c:strRef>
          </c:tx>
          <c:spPr>
            <a:solidFill>
              <a:schemeClr val="accent5"/>
            </a:solidFill>
            <a:ln w="22225">
              <a:noFill/>
            </a:ln>
            <a:effectLst/>
          </c:spPr>
          <c:cat>
            <c:numRef>
              <c:f>keytakeaways!$X$24:$BL$24</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keytakeaways!$X$26:$BL$26</c:f>
              <c:numCache>
                <c:formatCode>General</c:formatCode>
                <c:ptCount val="41"/>
                <c:pt idx="0">
                  <c:v>806.968301</c:v>
                </c:pt>
                <c:pt idx="1">
                  <c:v>790.204367</c:v>
                </c:pt>
                <c:pt idx="2">
                  <c:v>769.3312489999992</c:v>
                </c:pt>
                <c:pt idx="3">
                  <c:v>789.016473</c:v>
                </c:pt>
                <c:pt idx="4">
                  <c:v>797.165982</c:v>
                </c:pt>
                <c:pt idx="5">
                  <c:v>797.177877</c:v>
                </c:pt>
                <c:pt idx="6">
                  <c:v>805.693948</c:v>
                </c:pt>
                <c:pt idx="7">
                  <c:v>804.9499510000001</c:v>
                </c:pt>
                <c:pt idx="8">
                  <c:v>808.605774</c:v>
                </c:pt>
                <c:pt idx="9">
                  <c:v>797.3397219999995</c:v>
                </c:pt>
                <c:pt idx="10">
                  <c:v>785.1271969999995</c:v>
                </c:pt>
                <c:pt idx="11">
                  <c:v>762.171326</c:v>
                </c:pt>
                <c:pt idx="12">
                  <c:v>723.518677</c:v>
                </c:pt>
                <c:pt idx="13">
                  <c:v>696.5502319999995</c:v>
                </c:pt>
                <c:pt idx="14">
                  <c:v>698.265442</c:v>
                </c:pt>
                <c:pt idx="15">
                  <c:v>672.384155</c:v>
                </c:pt>
                <c:pt idx="16">
                  <c:v>663.3477779999994</c:v>
                </c:pt>
                <c:pt idx="17">
                  <c:v>663.3477779999994</c:v>
                </c:pt>
                <c:pt idx="18">
                  <c:v>663.3477779999994</c:v>
                </c:pt>
                <c:pt idx="19">
                  <c:v>663.55072</c:v>
                </c:pt>
                <c:pt idx="20">
                  <c:v>663.9453119999994</c:v>
                </c:pt>
                <c:pt idx="21">
                  <c:v>664.5366209999992</c:v>
                </c:pt>
                <c:pt idx="22">
                  <c:v>654.0542599999993</c:v>
                </c:pt>
                <c:pt idx="23">
                  <c:v>655.039734</c:v>
                </c:pt>
                <c:pt idx="24">
                  <c:v>656.0251459999994</c:v>
                </c:pt>
                <c:pt idx="25">
                  <c:v>657.010498</c:v>
                </c:pt>
                <c:pt idx="26">
                  <c:v>657.995972</c:v>
                </c:pt>
                <c:pt idx="27">
                  <c:v>658.981445</c:v>
                </c:pt>
                <c:pt idx="28">
                  <c:v>659.9668579999993</c:v>
                </c:pt>
                <c:pt idx="29">
                  <c:v>660.952332</c:v>
                </c:pt>
                <c:pt idx="30">
                  <c:v>661.9377439999994</c:v>
                </c:pt>
                <c:pt idx="31">
                  <c:v>662.9232179999995</c:v>
                </c:pt>
                <c:pt idx="32">
                  <c:v>663.9085690000001</c:v>
                </c:pt>
                <c:pt idx="33">
                  <c:v>664.894043</c:v>
                </c:pt>
                <c:pt idx="34">
                  <c:v>665.879395</c:v>
                </c:pt>
                <c:pt idx="35">
                  <c:v>666.8648069999995</c:v>
                </c:pt>
                <c:pt idx="36">
                  <c:v>667.850342</c:v>
                </c:pt>
                <c:pt idx="37">
                  <c:v>668.8357539999994</c:v>
                </c:pt>
                <c:pt idx="38">
                  <c:v>669.8210449999995</c:v>
                </c:pt>
                <c:pt idx="39">
                  <c:v>670.8065189999993</c:v>
                </c:pt>
                <c:pt idx="40">
                  <c:v>671.7645259999995</c:v>
                </c:pt>
              </c:numCache>
            </c:numRef>
          </c:val>
        </c:ser>
        <c:ser>
          <c:idx val="1"/>
          <c:order val="2"/>
          <c:tx>
            <c:strRef>
              <c:f>keytakeaways!$C$28</c:f>
              <c:strCache>
                <c:ptCount val="1"/>
                <c:pt idx="0">
                  <c:v>Renewable</c:v>
                </c:pt>
              </c:strCache>
            </c:strRef>
          </c:tx>
          <c:spPr>
            <a:solidFill>
              <a:schemeClr val="accent3"/>
            </a:solidFill>
            <a:ln w="22225">
              <a:noFill/>
            </a:ln>
            <a:effectLst/>
          </c:spPr>
          <c:cat>
            <c:numRef>
              <c:f>keytakeaways!$X$24:$BL$24</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keytakeaways!$X$28:$BL$28</c:f>
              <c:numCache>
                <c:formatCode>General</c:formatCode>
                <c:ptCount val="41"/>
                <c:pt idx="0">
                  <c:v>427.3760769999996</c:v>
                </c:pt>
                <c:pt idx="1">
                  <c:v>513.3360969999992</c:v>
                </c:pt>
                <c:pt idx="2">
                  <c:v>494.5731929999995</c:v>
                </c:pt>
                <c:pt idx="3">
                  <c:v>522.073449</c:v>
                </c:pt>
                <c:pt idx="4">
                  <c:v>538.57932</c:v>
                </c:pt>
                <c:pt idx="5">
                  <c:v>544.24099</c:v>
                </c:pt>
                <c:pt idx="6">
                  <c:v>609.4451009999995</c:v>
                </c:pt>
                <c:pt idx="7">
                  <c:v>710.0364989999995</c:v>
                </c:pt>
                <c:pt idx="8">
                  <c:v>734.18335</c:v>
                </c:pt>
                <c:pt idx="9">
                  <c:v>760.8823239999995</c:v>
                </c:pt>
                <c:pt idx="10">
                  <c:v>829.346129999999</c:v>
                </c:pt>
                <c:pt idx="11">
                  <c:v>902.174744</c:v>
                </c:pt>
                <c:pt idx="12">
                  <c:v>942.6926269999994</c:v>
                </c:pt>
                <c:pt idx="13">
                  <c:v>978.6558229999995</c:v>
                </c:pt>
                <c:pt idx="14">
                  <c:v>998.849669999999</c:v>
                </c:pt>
                <c:pt idx="15">
                  <c:v>1014.609863</c:v>
                </c:pt>
                <c:pt idx="16">
                  <c:v>1028.216675</c:v>
                </c:pt>
                <c:pt idx="17">
                  <c:v>1044.000854</c:v>
                </c:pt>
                <c:pt idx="18">
                  <c:v>1060.205811</c:v>
                </c:pt>
                <c:pt idx="19">
                  <c:v>1084.145874</c:v>
                </c:pt>
                <c:pt idx="20">
                  <c:v>1099.988647</c:v>
                </c:pt>
                <c:pt idx="21">
                  <c:v>1120.495728</c:v>
                </c:pt>
                <c:pt idx="22">
                  <c:v>1132.719849</c:v>
                </c:pt>
                <c:pt idx="23">
                  <c:v>1149.982056</c:v>
                </c:pt>
                <c:pt idx="24">
                  <c:v>1172.552979</c:v>
                </c:pt>
                <c:pt idx="25">
                  <c:v>1199.488281</c:v>
                </c:pt>
                <c:pt idx="26">
                  <c:v>1231.734131</c:v>
                </c:pt>
                <c:pt idx="27">
                  <c:v>1262.460449</c:v>
                </c:pt>
                <c:pt idx="28">
                  <c:v>1300.785034</c:v>
                </c:pt>
                <c:pt idx="29">
                  <c:v>1338.402954</c:v>
                </c:pt>
                <c:pt idx="30">
                  <c:v>1356.174072</c:v>
                </c:pt>
                <c:pt idx="31">
                  <c:v>1391.036499</c:v>
                </c:pt>
                <c:pt idx="32">
                  <c:v>1410.720337</c:v>
                </c:pt>
                <c:pt idx="33">
                  <c:v>1447.137329</c:v>
                </c:pt>
                <c:pt idx="34">
                  <c:v>1469.995361</c:v>
                </c:pt>
                <c:pt idx="35">
                  <c:v>1492.483398</c:v>
                </c:pt>
                <c:pt idx="36">
                  <c:v>1535.886108</c:v>
                </c:pt>
                <c:pt idx="37">
                  <c:v>1583.262939</c:v>
                </c:pt>
                <c:pt idx="38">
                  <c:v>1612.392944</c:v>
                </c:pt>
                <c:pt idx="39">
                  <c:v>1657.790527</c:v>
                </c:pt>
                <c:pt idx="40">
                  <c:v>1695.877197</c:v>
                </c:pt>
              </c:numCache>
            </c:numRef>
          </c:val>
        </c:ser>
        <c:ser>
          <c:idx val="2"/>
          <c:order val="3"/>
          <c:tx>
            <c:strRef>
              <c:f>keytakeaways!$C$29</c:f>
              <c:strCache>
                <c:ptCount val="1"/>
                <c:pt idx="0">
                  <c:v>Natural Gas</c:v>
                </c:pt>
              </c:strCache>
            </c:strRef>
          </c:tx>
          <c:spPr>
            <a:solidFill>
              <a:schemeClr val="accent1"/>
            </a:solidFill>
            <a:ln w="22225">
              <a:noFill/>
            </a:ln>
            <a:effectLst/>
          </c:spPr>
          <c:cat>
            <c:numRef>
              <c:f>keytakeaways!$X$24:$BL$24</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keytakeaways!$X$29:$BL$29</c:f>
              <c:numCache>
                <c:formatCode>General</c:formatCode>
                <c:ptCount val="41"/>
                <c:pt idx="0">
                  <c:v>987.6972340000001</c:v>
                </c:pt>
                <c:pt idx="1">
                  <c:v>1013.688929</c:v>
                </c:pt>
                <c:pt idx="2">
                  <c:v>1225.894175</c:v>
                </c:pt>
                <c:pt idx="3">
                  <c:v>1124.83556</c:v>
                </c:pt>
                <c:pt idx="4">
                  <c:v>1126.608958</c:v>
                </c:pt>
                <c:pt idx="5">
                  <c:v>1333.48211</c:v>
                </c:pt>
                <c:pt idx="6">
                  <c:v>1378.306934</c:v>
                </c:pt>
                <c:pt idx="7">
                  <c:v>1285.030151</c:v>
                </c:pt>
                <c:pt idx="8">
                  <c:v>1440.130005</c:v>
                </c:pt>
                <c:pt idx="9">
                  <c:v>1463.990356</c:v>
                </c:pt>
                <c:pt idx="10">
                  <c:v>1537.596313</c:v>
                </c:pt>
                <c:pt idx="11">
                  <c:v>1564.501953</c:v>
                </c:pt>
                <c:pt idx="12">
                  <c:v>1606.956665</c:v>
                </c:pt>
                <c:pt idx="13">
                  <c:v>1630.270996</c:v>
                </c:pt>
                <c:pt idx="14">
                  <c:v>1631.531372</c:v>
                </c:pt>
                <c:pt idx="15">
                  <c:v>1676.936157</c:v>
                </c:pt>
                <c:pt idx="16">
                  <c:v>1713.1521</c:v>
                </c:pt>
                <c:pt idx="17">
                  <c:v>1736.38501</c:v>
                </c:pt>
                <c:pt idx="18">
                  <c:v>1757.878906</c:v>
                </c:pt>
                <c:pt idx="19">
                  <c:v>1747.095215</c:v>
                </c:pt>
                <c:pt idx="20">
                  <c:v>1749.751221</c:v>
                </c:pt>
                <c:pt idx="21">
                  <c:v>1777.527832</c:v>
                </c:pt>
                <c:pt idx="22">
                  <c:v>1835.229736</c:v>
                </c:pt>
                <c:pt idx="23">
                  <c:v>1848.254517</c:v>
                </c:pt>
                <c:pt idx="24">
                  <c:v>1870.529907</c:v>
                </c:pt>
                <c:pt idx="25">
                  <c:v>1883.840942</c:v>
                </c:pt>
                <c:pt idx="26">
                  <c:v>1891.790161</c:v>
                </c:pt>
                <c:pt idx="27">
                  <c:v>1910.243774</c:v>
                </c:pt>
                <c:pt idx="28">
                  <c:v>1916.852783</c:v>
                </c:pt>
                <c:pt idx="29">
                  <c:v>1923.921997</c:v>
                </c:pt>
                <c:pt idx="30">
                  <c:v>1946.025879</c:v>
                </c:pt>
                <c:pt idx="31">
                  <c:v>1959.293213</c:v>
                </c:pt>
                <c:pt idx="32">
                  <c:v>1985.479492</c:v>
                </c:pt>
                <c:pt idx="33">
                  <c:v>1998.74231</c:v>
                </c:pt>
                <c:pt idx="34">
                  <c:v>2023.346802</c:v>
                </c:pt>
                <c:pt idx="35">
                  <c:v>2048.571777</c:v>
                </c:pt>
                <c:pt idx="36">
                  <c:v>2060.190674</c:v>
                </c:pt>
                <c:pt idx="37">
                  <c:v>2065.595947</c:v>
                </c:pt>
                <c:pt idx="38">
                  <c:v>2088.985352</c:v>
                </c:pt>
                <c:pt idx="39">
                  <c:v>2097.776855</c:v>
                </c:pt>
                <c:pt idx="40">
                  <c:v>2116.786864999995</c:v>
                </c:pt>
              </c:numCache>
            </c:numRef>
          </c:val>
        </c:ser>
        <c:dLbls>
          <c:showLegendKey val="0"/>
          <c:showVal val="0"/>
          <c:showCatName val="0"/>
          <c:showSerName val="0"/>
          <c:showPercent val="0"/>
          <c:showBubbleSize val="0"/>
        </c:dLbls>
        <c:axId val="2045585080"/>
        <c:axId val="2079416472"/>
      </c:areaChart>
      <c:catAx>
        <c:axId val="204558508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79416472"/>
        <c:crosses val="autoZero"/>
        <c:auto val="1"/>
        <c:lblAlgn val="ctr"/>
        <c:lblOffset val="100"/>
        <c:tickLblSkip val="10"/>
        <c:tickMarkSkip val="10"/>
        <c:noMultiLvlLbl val="0"/>
      </c:catAx>
      <c:valAx>
        <c:axId val="207941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45585080"/>
        <c:crossesAt val="9.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64486730825313"/>
          <c:y val="0.202300448136934"/>
          <c:w val="0.576111749787696"/>
          <c:h val="0.687923148278861"/>
        </c:manualLayout>
      </c:layout>
      <c:areaChart>
        <c:grouping val="stacked"/>
        <c:varyColors val="0"/>
        <c:ser>
          <c:idx val="4"/>
          <c:order val="0"/>
          <c:tx>
            <c:strRef>
              <c:f>keytakeaways!$C$36</c:f>
              <c:strCache>
                <c:ptCount val="1"/>
                <c:pt idx="0">
                  <c:v>other</c:v>
                </c:pt>
              </c:strCache>
            </c:strRef>
          </c:tx>
          <c:spPr>
            <a:solidFill>
              <a:schemeClr val="bg1">
                <a:lumMod val="75000"/>
              </a:schemeClr>
            </a:solidFill>
            <a:ln>
              <a:noFill/>
            </a:ln>
            <a:effectLst/>
          </c:spPr>
          <c:cat>
            <c:numRef>
              <c:f>keytakeaways!$N$31:$BB$31</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keytakeaways!$N$36:$BB$36</c:f>
              <c:numCache>
                <c:formatCode>General</c:formatCode>
                <c:ptCount val="41"/>
                <c:pt idx="0">
                  <c:v>56.08936699999997</c:v>
                </c:pt>
                <c:pt idx="1">
                  <c:v>56.6708299999999</c:v>
                </c:pt>
                <c:pt idx="2">
                  <c:v>57.622166</c:v>
                </c:pt>
                <c:pt idx="3">
                  <c:v>60.858027</c:v>
                </c:pt>
                <c:pt idx="4">
                  <c:v>63.98944400000003</c:v>
                </c:pt>
                <c:pt idx="5">
                  <c:v>63.63187799999996</c:v>
                </c:pt>
                <c:pt idx="6">
                  <c:v>62.627391</c:v>
                </c:pt>
                <c:pt idx="7">
                  <c:v>62.72716099999991</c:v>
                </c:pt>
                <c:pt idx="8">
                  <c:v>64.5430550000001</c:v>
                </c:pt>
                <c:pt idx="9">
                  <c:v>65.58601799999995</c:v>
                </c:pt>
                <c:pt idx="10">
                  <c:v>65.48437599999998</c:v>
                </c:pt>
                <c:pt idx="11">
                  <c:v>65.35116699999993</c:v>
                </c:pt>
                <c:pt idx="12">
                  <c:v>65.556515</c:v>
                </c:pt>
                <c:pt idx="13">
                  <c:v>65.78684999999984</c:v>
                </c:pt>
                <c:pt idx="14">
                  <c:v>66.142013</c:v>
                </c:pt>
                <c:pt idx="15">
                  <c:v>66.45944999999983</c:v>
                </c:pt>
                <c:pt idx="16">
                  <c:v>66.792641</c:v>
                </c:pt>
                <c:pt idx="17">
                  <c:v>67.07471400000008</c:v>
                </c:pt>
                <c:pt idx="18">
                  <c:v>67.414948</c:v>
                </c:pt>
                <c:pt idx="19">
                  <c:v>68.12327700000007</c:v>
                </c:pt>
                <c:pt idx="20">
                  <c:v>68.0629399999998</c:v>
                </c:pt>
                <c:pt idx="21">
                  <c:v>68.50051799999983</c:v>
                </c:pt>
                <c:pt idx="22">
                  <c:v>68.47379699999985</c:v>
                </c:pt>
                <c:pt idx="23">
                  <c:v>69.04207899999977</c:v>
                </c:pt>
                <c:pt idx="24">
                  <c:v>69.57973199999979</c:v>
                </c:pt>
                <c:pt idx="25">
                  <c:v>69.86260100000004</c:v>
                </c:pt>
                <c:pt idx="26">
                  <c:v>71.010941</c:v>
                </c:pt>
                <c:pt idx="27">
                  <c:v>71.17261900000017</c:v>
                </c:pt>
                <c:pt idx="28">
                  <c:v>71.54540599999994</c:v>
                </c:pt>
                <c:pt idx="29">
                  <c:v>72.00216299999988</c:v>
                </c:pt>
                <c:pt idx="30">
                  <c:v>72.234688</c:v>
                </c:pt>
                <c:pt idx="31">
                  <c:v>72.43377999999984</c:v>
                </c:pt>
                <c:pt idx="32">
                  <c:v>72.69889100000017</c:v>
                </c:pt>
                <c:pt idx="33">
                  <c:v>73.12003999999995</c:v>
                </c:pt>
                <c:pt idx="34">
                  <c:v>73.38886199999995</c:v>
                </c:pt>
                <c:pt idx="35">
                  <c:v>74.0397559999999</c:v>
                </c:pt>
                <c:pt idx="36">
                  <c:v>74.50680899999992</c:v>
                </c:pt>
                <c:pt idx="37">
                  <c:v>75.37019699999995</c:v>
                </c:pt>
                <c:pt idx="38">
                  <c:v>75.72601299999995</c:v>
                </c:pt>
                <c:pt idx="39">
                  <c:v>76.45440799999983</c:v>
                </c:pt>
                <c:pt idx="40">
                  <c:v>77.12252000000011</c:v>
                </c:pt>
              </c:numCache>
            </c:numRef>
          </c:val>
        </c:ser>
        <c:ser>
          <c:idx val="2"/>
          <c:order val="1"/>
          <c:tx>
            <c:strRef>
              <c:f>keytakeaways!$C$35</c:f>
              <c:strCache>
                <c:ptCount val="1"/>
                <c:pt idx="0">
                  <c:v>hydroelectric</c:v>
                </c:pt>
              </c:strCache>
            </c:strRef>
          </c:tx>
          <c:spPr>
            <a:solidFill>
              <a:schemeClr val="accent1">
                <a:lumMod val="75000"/>
              </a:schemeClr>
            </a:solidFill>
            <a:ln>
              <a:noFill/>
            </a:ln>
            <a:effectLst/>
          </c:spPr>
          <c:cat>
            <c:numRef>
              <c:f>keytakeaways!$N$31:$BB$31</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keytakeaways!$N$35:$BB$35</c:f>
              <c:numCache>
                <c:formatCode>General</c:formatCode>
                <c:ptCount val="41"/>
                <c:pt idx="0">
                  <c:v>260.2030689999999</c:v>
                </c:pt>
                <c:pt idx="1">
                  <c:v>319.354904</c:v>
                </c:pt>
                <c:pt idx="2">
                  <c:v>276.240223</c:v>
                </c:pt>
                <c:pt idx="3">
                  <c:v>268.565383</c:v>
                </c:pt>
                <c:pt idx="4">
                  <c:v>259.366622</c:v>
                </c:pt>
                <c:pt idx="5">
                  <c:v>249.080085</c:v>
                </c:pt>
                <c:pt idx="6">
                  <c:v>267.806213</c:v>
                </c:pt>
                <c:pt idx="7">
                  <c:v>299.124756</c:v>
                </c:pt>
                <c:pt idx="8">
                  <c:v>283.289673</c:v>
                </c:pt>
                <c:pt idx="9">
                  <c:v>277.673859</c:v>
                </c:pt>
                <c:pt idx="10">
                  <c:v>294.012787</c:v>
                </c:pt>
                <c:pt idx="11">
                  <c:v>310.015839</c:v>
                </c:pt>
                <c:pt idx="12">
                  <c:v>310.3589779999999</c:v>
                </c:pt>
                <c:pt idx="13">
                  <c:v>310.2555239999999</c:v>
                </c:pt>
                <c:pt idx="14">
                  <c:v>310.198761</c:v>
                </c:pt>
                <c:pt idx="15">
                  <c:v>310.132202</c:v>
                </c:pt>
                <c:pt idx="16">
                  <c:v>309.8115839999999</c:v>
                </c:pt>
                <c:pt idx="17">
                  <c:v>309.657806</c:v>
                </c:pt>
                <c:pt idx="18">
                  <c:v>309.391296</c:v>
                </c:pt>
                <c:pt idx="19">
                  <c:v>308.866058</c:v>
                </c:pt>
                <c:pt idx="20">
                  <c:v>308.5139159999995</c:v>
                </c:pt>
                <c:pt idx="21">
                  <c:v>307.248169</c:v>
                </c:pt>
                <c:pt idx="22">
                  <c:v>306.785461</c:v>
                </c:pt>
                <c:pt idx="23">
                  <c:v>307.384949</c:v>
                </c:pt>
                <c:pt idx="24">
                  <c:v>307.388275</c:v>
                </c:pt>
                <c:pt idx="25">
                  <c:v>307.7328189999996</c:v>
                </c:pt>
                <c:pt idx="26">
                  <c:v>306.7269289999996</c:v>
                </c:pt>
                <c:pt idx="27">
                  <c:v>306.053162</c:v>
                </c:pt>
                <c:pt idx="28">
                  <c:v>307.846863</c:v>
                </c:pt>
                <c:pt idx="29">
                  <c:v>308.0909119999995</c:v>
                </c:pt>
                <c:pt idx="30">
                  <c:v>308.113129</c:v>
                </c:pt>
                <c:pt idx="31">
                  <c:v>308.38324</c:v>
                </c:pt>
                <c:pt idx="32">
                  <c:v>308.668182</c:v>
                </c:pt>
                <c:pt idx="33">
                  <c:v>308.645111</c:v>
                </c:pt>
                <c:pt idx="34">
                  <c:v>308.826477</c:v>
                </c:pt>
                <c:pt idx="35">
                  <c:v>308.9786379999995</c:v>
                </c:pt>
                <c:pt idx="36">
                  <c:v>309.167694</c:v>
                </c:pt>
                <c:pt idx="37">
                  <c:v>308.958252</c:v>
                </c:pt>
                <c:pt idx="38">
                  <c:v>309.325653</c:v>
                </c:pt>
                <c:pt idx="39">
                  <c:v>309.158142</c:v>
                </c:pt>
                <c:pt idx="40">
                  <c:v>309.443085</c:v>
                </c:pt>
              </c:numCache>
            </c:numRef>
          </c:val>
        </c:ser>
        <c:ser>
          <c:idx val="1"/>
          <c:order val="2"/>
          <c:tx>
            <c:strRef>
              <c:f>keytakeaways!$C$34</c:f>
              <c:strCache>
                <c:ptCount val="1"/>
                <c:pt idx="0">
                  <c:v>geothermal</c:v>
                </c:pt>
              </c:strCache>
            </c:strRef>
          </c:tx>
          <c:spPr>
            <a:solidFill>
              <a:schemeClr val="accent2"/>
            </a:solidFill>
            <a:ln>
              <a:noFill/>
            </a:ln>
            <a:effectLst/>
          </c:spPr>
          <c:cat>
            <c:numRef>
              <c:f>keytakeaways!$N$31:$BB$31</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keytakeaways!$N$34:$BB$34</c:f>
              <c:numCache>
                <c:formatCode>General</c:formatCode>
                <c:ptCount val="41"/>
                <c:pt idx="0">
                  <c:v>15.219213</c:v>
                </c:pt>
                <c:pt idx="1">
                  <c:v>15.316068</c:v>
                </c:pt>
                <c:pt idx="2">
                  <c:v>15.562426</c:v>
                </c:pt>
                <c:pt idx="3">
                  <c:v>15.774674</c:v>
                </c:pt>
                <c:pt idx="4">
                  <c:v>15.876941</c:v>
                </c:pt>
                <c:pt idx="5">
                  <c:v>15.917575</c:v>
                </c:pt>
                <c:pt idx="6">
                  <c:v>15.826</c:v>
                </c:pt>
                <c:pt idx="7">
                  <c:v>15.804</c:v>
                </c:pt>
                <c:pt idx="8">
                  <c:v>16.330877</c:v>
                </c:pt>
                <c:pt idx="9">
                  <c:v>16.488464</c:v>
                </c:pt>
                <c:pt idx="10">
                  <c:v>17.218958</c:v>
                </c:pt>
                <c:pt idx="11">
                  <c:v>18.068476</c:v>
                </c:pt>
                <c:pt idx="12">
                  <c:v>19.414848</c:v>
                </c:pt>
                <c:pt idx="13">
                  <c:v>21.030693</c:v>
                </c:pt>
                <c:pt idx="14">
                  <c:v>22.849419</c:v>
                </c:pt>
                <c:pt idx="15">
                  <c:v>24.867691</c:v>
                </c:pt>
                <c:pt idx="16">
                  <c:v>26.732185</c:v>
                </c:pt>
                <c:pt idx="17">
                  <c:v>29.00460199999999</c:v>
                </c:pt>
                <c:pt idx="18">
                  <c:v>31.144264</c:v>
                </c:pt>
                <c:pt idx="19">
                  <c:v>33.501945</c:v>
                </c:pt>
                <c:pt idx="20">
                  <c:v>36.143665</c:v>
                </c:pt>
                <c:pt idx="21">
                  <c:v>38.961952</c:v>
                </c:pt>
                <c:pt idx="22">
                  <c:v>41.58410300000001</c:v>
                </c:pt>
                <c:pt idx="23">
                  <c:v>43.781597</c:v>
                </c:pt>
                <c:pt idx="24">
                  <c:v>46.118877</c:v>
                </c:pt>
                <c:pt idx="25">
                  <c:v>48.35127999999995</c:v>
                </c:pt>
                <c:pt idx="26">
                  <c:v>51.182571</c:v>
                </c:pt>
                <c:pt idx="27">
                  <c:v>52.53519100000001</c:v>
                </c:pt>
                <c:pt idx="28">
                  <c:v>53.795918</c:v>
                </c:pt>
                <c:pt idx="29">
                  <c:v>54.994175</c:v>
                </c:pt>
                <c:pt idx="30">
                  <c:v>56.017967</c:v>
                </c:pt>
                <c:pt idx="31">
                  <c:v>56.969448</c:v>
                </c:pt>
                <c:pt idx="32">
                  <c:v>57.898598</c:v>
                </c:pt>
                <c:pt idx="33">
                  <c:v>58.756592</c:v>
                </c:pt>
                <c:pt idx="34">
                  <c:v>59.495232</c:v>
                </c:pt>
                <c:pt idx="35">
                  <c:v>60.321175</c:v>
                </c:pt>
                <c:pt idx="36">
                  <c:v>61.08005900000001</c:v>
                </c:pt>
                <c:pt idx="37">
                  <c:v>61.79977</c:v>
                </c:pt>
                <c:pt idx="38">
                  <c:v>62.39331100000001</c:v>
                </c:pt>
                <c:pt idx="39">
                  <c:v>64.564178</c:v>
                </c:pt>
                <c:pt idx="40">
                  <c:v>65.63269799999995</c:v>
                </c:pt>
              </c:numCache>
            </c:numRef>
          </c:val>
        </c:ser>
        <c:ser>
          <c:idx val="0"/>
          <c:order val="3"/>
          <c:tx>
            <c:strRef>
              <c:f>keytakeaways!$C$33</c:f>
              <c:strCache>
                <c:ptCount val="1"/>
                <c:pt idx="0">
                  <c:v>wind</c:v>
                </c:pt>
              </c:strCache>
            </c:strRef>
          </c:tx>
          <c:spPr>
            <a:solidFill>
              <a:schemeClr val="accent3"/>
            </a:solidFill>
            <a:ln>
              <a:noFill/>
            </a:ln>
            <a:effectLst/>
          </c:spPr>
          <c:cat>
            <c:numRef>
              <c:f>keytakeaways!$N$31:$BB$31</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keytakeaways!$N$33:$BB$33</c:f>
              <c:numCache>
                <c:formatCode>General</c:formatCode>
                <c:ptCount val="41"/>
                <c:pt idx="0">
                  <c:v>94.65224599999995</c:v>
                </c:pt>
                <c:pt idx="1">
                  <c:v>120.176599</c:v>
                </c:pt>
                <c:pt idx="2">
                  <c:v>140.821703</c:v>
                </c:pt>
                <c:pt idx="3">
                  <c:v>167.839745</c:v>
                </c:pt>
                <c:pt idx="4">
                  <c:v>181.655282</c:v>
                </c:pt>
                <c:pt idx="5">
                  <c:v>190.718548</c:v>
                </c:pt>
                <c:pt idx="6">
                  <c:v>227.55307</c:v>
                </c:pt>
                <c:pt idx="7">
                  <c:v>254.51152</c:v>
                </c:pt>
                <c:pt idx="8">
                  <c:v>273.3737489999999</c:v>
                </c:pt>
                <c:pt idx="9">
                  <c:v>289.556213</c:v>
                </c:pt>
                <c:pt idx="10">
                  <c:v>322.045502</c:v>
                </c:pt>
                <c:pt idx="11">
                  <c:v>355.6071779999999</c:v>
                </c:pt>
                <c:pt idx="12">
                  <c:v>363.830078</c:v>
                </c:pt>
                <c:pt idx="13">
                  <c:v>364.582916</c:v>
                </c:pt>
                <c:pt idx="14">
                  <c:v>364.7005919999999</c:v>
                </c:pt>
                <c:pt idx="15">
                  <c:v>364.884338</c:v>
                </c:pt>
                <c:pt idx="16">
                  <c:v>365.502594</c:v>
                </c:pt>
                <c:pt idx="17">
                  <c:v>366.192047</c:v>
                </c:pt>
                <c:pt idx="18">
                  <c:v>366.7984619999999</c:v>
                </c:pt>
                <c:pt idx="19">
                  <c:v>366.9507139999996</c:v>
                </c:pt>
                <c:pt idx="20">
                  <c:v>369.669006</c:v>
                </c:pt>
                <c:pt idx="21">
                  <c:v>369.944275</c:v>
                </c:pt>
                <c:pt idx="22">
                  <c:v>370.539978</c:v>
                </c:pt>
                <c:pt idx="23">
                  <c:v>370.9599</c:v>
                </c:pt>
                <c:pt idx="24">
                  <c:v>371.547729</c:v>
                </c:pt>
                <c:pt idx="25">
                  <c:v>373.007599</c:v>
                </c:pt>
                <c:pt idx="26">
                  <c:v>376.434662</c:v>
                </c:pt>
                <c:pt idx="27">
                  <c:v>377.3030089999999</c:v>
                </c:pt>
                <c:pt idx="28">
                  <c:v>379.106964</c:v>
                </c:pt>
                <c:pt idx="29">
                  <c:v>380.070099</c:v>
                </c:pt>
                <c:pt idx="30">
                  <c:v>381.501862</c:v>
                </c:pt>
                <c:pt idx="31">
                  <c:v>382.7283019999996</c:v>
                </c:pt>
                <c:pt idx="32">
                  <c:v>384.3536680000001</c:v>
                </c:pt>
                <c:pt idx="33">
                  <c:v>386.33075</c:v>
                </c:pt>
                <c:pt idx="34">
                  <c:v>391.078644</c:v>
                </c:pt>
                <c:pt idx="35">
                  <c:v>397.44751</c:v>
                </c:pt>
                <c:pt idx="36">
                  <c:v>404.699188</c:v>
                </c:pt>
                <c:pt idx="37">
                  <c:v>407.7859189999995</c:v>
                </c:pt>
                <c:pt idx="38">
                  <c:v>415.680298</c:v>
                </c:pt>
                <c:pt idx="39">
                  <c:v>424.175964</c:v>
                </c:pt>
                <c:pt idx="40">
                  <c:v>428.9031979999995</c:v>
                </c:pt>
              </c:numCache>
            </c:numRef>
          </c:val>
        </c:ser>
        <c:ser>
          <c:idx val="3"/>
          <c:order val="4"/>
          <c:tx>
            <c:strRef>
              <c:f>keytakeaways!$C$32</c:f>
              <c:strCache>
                <c:ptCount val="1"/>
                <c:pt idx="0">
                  <c:v>solar pv</c:v>
                </c:pt>
              </c:strCache>
            </c:strRef>
          </c:tx>
          <c:spPr>
            <a:solidFill>
              <a:schemeClr val="accent4"/>
            </a:solidFill>
            <a:ln>
              <a:noFill/>
            </a:ln>
            <a:effectLst/>
          </c:spPr>
          <c:cat>
            <c:numRef>
              <c:f>keytakeaways!$N$31:$BB$31</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keytakeaways!$N$32:$BB$32</c:f>
              <c:numCache>
                <c:formatCode>General</c:formatCode>
                <c:ptCount val="41"/>
                <c:pt idx="0">
                  <c:v>1.212182</c:v>
                </c:pt>
                <c:pt idx="1">
                  <c:v>1.817696</c:v>
                </c:pt>
                <c:pt idx="2">
                  <c:v>4.326674999999995</c:v>
                </c:pt>
                <c:pt idx="3">
                  <c:v>9.035620000000001</c:v>
                </c:pt>
                <c:pt idx="4">
                  <c:v>17.691031</c:v>
                </c:pt>
                <c:pt idx="5">
                  <c:v>24.89290399999999</c:v>
                </c:pt>
                <c:pt idx="6">
                  <c:v>54.34088999999997</c:v>
                </c:pt>
                <c:pt idx="7">
                  <c:v>77.860273</c:v>
                </c:pt>
                <c:pt idx="8">
                  <c:v>96.640991</c:v>
                </c:pt>
                <c:pt idx="9">
                  <c:v>111.572643</c:v>
                </c:pt>
                <c:pt idx="10">
                  <c:v>130.58231</c:v>
                </c:pt>
                <c:pt idx="11">
                  <c:v>153.132145</c:v>
                </c:pt>
                <c:pt idx="12">
                  <c:v>183.532818</c:v>
                </c:pt>
                <c:pt idx="13">
                  <c:v>217.000511</c:v>
                </c:pt>
                <c:pt idx="14">
                  <c:v>234.957482</c:v>
                </c:pt>
                <c:pt idx="15">
                  <c:v>248.264046</c:v>
                </c:pt>
                <c:pt idx="16">
                  <c:v>259.3732759999999</c:v>
                </c:pt>
                <c:pt idx="17">
                  <c:v>272.069</c:v>
                </c:pt>
                <c:pt idx="18">
                  <c:v>285.4058149999996</c:v>
                </c:pt>
                <c:pt idx="19">
                  <c:v>306.6985089999995</c:v>
                </c:pt>
                <c:pt idx="20">
                  <c:v>317.601684</c:v>
                </c:pt>
                <c:pt idx="21">
                  <c:v>335.842156</c:v>
                </c:pt>
                <c:pt idx="22">
                  <c:v>345.33712</c:v>
                </c:pt>
                <c:pt idx="23">
                  <c:v>358.812676</c:v>
                </c:pt>
                <c:pt idx="24">
                  <c:v>377.9187319999995</c:v>
                </c:pt>
                <c:pt idx="25">
                  <c:v>400.5306860000001</c:v>
                </c:pt>
                <c:pt idx="26">
                  <c:v>426.375</c:v>
                </c:pt>
                <c:pt idx="27">
                  <c:v>455.393661</c:v>
                </c:pt>
                <c:pt idx="28">
                  <c:v>488.4901269999995</c:v>
                </c:pt>
                <c:pt idx="29">
                  <c:v>523.244751</c:v>
                </c:pt>
                <c:pt idx="30">
                  <c:v>538.3053279999995</c:v>
                </c:pt>
                <c:pt idx="31">
                  <c:v>570.5178229999993</c:v>
                </c:pt>
                <c:pt idx="32">
                  <c:v>587.102097</c:v>
                </c:pt>
                <c:pt idx="33">
                  <c:v>620.287155</c:v>
                </c:pt>
                <c:pt idx="34">
                  <c:v>637.210297</c:v>
                </c:pt>
                <c:pt idx="35">
                  <c:v>651.704376</c:v>
                </c:pt>
                <c:pt idx="36">
                  <c:v>686.4373629999994</c:v>
                </c:pt>
                <c:pt idx="37">
                  <c:v>729.3556369999993</c:v>
                </c:pt>
                <c:pt idx="38">
                  <c:v>749.269134</c:v>
                </c:pt>
                <c:pt idx="39">
                  <c:v>783.435882</c:v>
                </c:pt>
                <c:pt idx="40">
                  <c:v>814.776307</c:v>
                </c:pt>
              </c:numCache>
            </c:numRef>
          </c:val>
        </c:ser>
        <c:dLbls>
          <c:showLegendKey val="0"/>
          <c:showVal val="0"/>
          <c:showCatName val="0"/>
          <c:showSerName val="0"/>
          <c:showPercent val="0"/>
          <c:showBubbleSize val="0"/>
        </c:dLbls>
        <c:axId val="2079332856"/>
        <c:axId val="2079329240"/>
      </c:areaChart>
      <c:catAx>
        <c:axId val="2079332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79329240"/>
        <c:crosses val="autoZero"/>
        <c:auto val="1"/>
        <c:lblAlgn val="ctr"/>
        <c:lblOffset val="100"/>
        <c:tickLblSkip val="10"/>
        <c:tickMarkSkip val="10"/>
        <c:noMultiLvlLbl val="0"/>
      </c:catAx>
      <c:valAx>
        <c:axId val="2079329240"/>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79332856"/>
        <c:crossesAt val="9.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0905511811024"/>
          <c:y val="0.21198295667587"/>
          <c:w val="0.761353661286295"/>
          <c:h val="0.698341071002488"/>
        </c:manualLayout>
      </c:layout>
      <c:barChart>
        <c:barDir val="col"/>
        <c:grouping val="stacked"/>
        <c:varyColors val="0"/>
        <c:ser>
          <c:idx val="1"/>
          <c:order val="0"/>
          <c:tx>
            <c:strRef>
              <c:f>annual_cap_add_ret!$B$29</c:f>
              <c:strCache>
                <c:ptCount val="1"/>
                <c:pt idx="0">
                  <c:v>Nuclear</c:v>
                </c:pt>
              </c:strCache>
            </c:strRef>
          </c:tx>
          <c:spPr>
            <a:solidFill>
              <a:schemeClr val="accent5"/>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annual_cap_add_ret!$S$29:$BL$29</c:f>
              <c:numCache>
                <c:formatCode>General</c:formatCode>
                <c:ptCount val="46"/>
                <c:pt idx="0">
                  <c:v>0.0</c:v>
                </c:pt>
                <c:pt idx="1">
                  <c:v>0.0</c:v>
                </c:pt>
                <c:pt idx="2">
                  <c:v>0.0</c:v>
                </c:pt>
                <c:pt idx="3">
                  <c:v>0.0</c:v>
                </c:pt>
                <c:pt idx="4">
                  <c:v>0.0</c:v>
                </c:pt>
                <c:pt idx="5">
                  <c:v>0.0</c:v>
                </c:pt>
                <c:pt idx="6">
                  <c:v>0.0</c:v>
                </c:pt>
                <c:pt idx="7">
                  <c:v>0.0</c:v>
                </c:pt>
                <c:pt idx="8">
                  <c:v>0.0</c:v>
                </c:pt>
                <c:pt idx="9">
                  <c:v>0.0</c:v>
                </c:pt>
                <c:pt idx="10">
                  <c:v>0.0</c:v>
                </c:pt>
                <c:pt idx="11" formatCode="_(* #,##0.0_);_(* \(#,##0.0\);_(* &quot;-&quot;??_);_(@_)">
                  <c:v>1.122</c:v>
                </c:pt>
                <c:pt idx="12" formatCode="_(* #,##0.0_);_(* \(#,##0.0\);_(* &quot;-&quot;??_);_(@_)">
                  <c:v>0.0</c:v>
                </c:pt>
                <c:pt idx="13" formatCode="_(* #,##0.0_);_(* \(#,##0.0\);_(* &quot;-&quot;??_);_(@_)">
                  <c:v>0.0</c:v>
                </c:pt>
                <c:pt idx="14" formatCode="0.0">
                  <c:v>0.0</c:v>
                </c:pt>
                <c:pt idx="15" formatCode="0.0">
                  <c:v>0.0</c:v>
                </c:pt>
                <c:pt idx="16" formatCode="0.0">
                  <c:v>2.2</c:v>
                </c:pt>
                <c:pt idx="17" formatCode="0.0">
                  <c:v>0.0</c:v>
                </c:pt>
                <c:pt idx="18" formatCode="0.0">
                  <c:v>0.0</c:v>
                </c:pt>
                <c:pt idx="19" formatCode="0.0">
                  <c:v>0.0</c:v>
                </c:pt>
                <c:pt idx="20" formatCode="0.0">
                  <c:v>0.0</c:v>
                </c:pt>
                <c:pt idx="21" formatCode="0.0">
                  <c:v>0.0</c:v>
                </c:pt>
                <c:pt idx="22" formatCode="0.0">
                  <c:v>0.0</c:v>
                </c:pt>
                <c:pt idx="23" formatCode="0.0">
                  <c:v>0.0</c:v>
                </c:pt>
                <c:pt idx="24" formatCode="0.0">
                  <c:v>0.0</c:v>
                </c:pt>
                <c:pt idx="25" formatCode="0.0">
                  <c:v>0.0</c:v>
                </c:pt>
                <c:pt idx="26" formatCode="0.0">
                  <c:v>0.0</c:v>
                </c:pt>
                <c:pt idx="27" formatCode="0.0">
                  <c:v>0.0</c:v>
                </c:pt>
                <c:pt idx="28" formatCode="0.0">
                  <c:v>0.0</c:v>
                </c:pt>
                <c:pt idx="29" formatCode="0.0">
                  <c:v>0.0</c:v>
                </c:pt>
                <c:pt idx="30" formatCode="0.0">
                  <c:v>0.0</c:v>
                </c:pt>
                <c:pt idx="31" formatCode="0.0">
                  <c:v>0.0</c:v>
                </c:pt>
                <c:pt idx="32" formatCode="0.0">
                  <c:v>0.0</c:v>
                </c:pt>
                <c:pt idx="33" formatCode="0.0">
                  <c:v>0.0</c:v>
                </c:pt>
                <c:pt idx="34" formatCode="0.0">
                  <c:v>0.0</c:v>
                </c:pt>
                <c:pt idx="35" formatCode="0.0">
                  <c:v>0.0</c:v>
                </c:pt>
                <c:pt idx="36" formatCode="0.0">
                  <c:v>0.0</c:v>
                </c:pt>
                <c:pt idx="37" formatCode="0.0">
                  <c:v>0.0</c:v>
                </c:pt>
                <c:pt idx="38" formatCode="0.0">
                  <c:v>0.0</c:v>
                </c:pt>
                <c:pt idx="39" formatCode="0.0">
                  <c:v>0.0</c:v>
                </c:pt>
                <c:pt idx="40" formatCode="0.0">
                  <c:v>0.0</c:v>
                </c:pt>
                <c:pt idx="41" formatCode="0.0">
                  <c:v>0.0</c:v>
                </c:pt>
                <c:pt idx="42" formatCode="0.0">
                  <c:v>0.0</c:v>
                </c:pt>
                <c:pt idx="43" formatCode="0.0">
                  <c:v>0.0</c:v>
                </c:pt>
                <c:pt idx="44" formatCode="0.0">
                  <c:v>0.0</c:v>
                </c:pt>
                <c:pt idx="45" formatCode="0.0">
                  <c:v>0.0</c:v>
                </c:pt>
              </c:numCache>
            </c:numRef>
          </c:val>
        </c:ser>
        <c:ser>
          <c:idx val="5"/>
          <c:order val="1"/>
          <c:tx>
            <c:strRef>
              <c:f>annual_cap_add_ret!$B$27</c:f>
              <c:strCache>
                <c:ptCount val="1"/>
                <c:pt idx="0">
                  <c:v>Coal </c:v>
                </c:pt>
              </c:strCache>
            </c:strRef>
          </c:tx>
          <c:spPr>
            <a:solidFill>
              <a:schemeClr val="tx1"/>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annual_cap_add_ret!$S$27:$BL$27</c:f>
              <c:numCache>
                <c:formatCode>General</c:formatCode>
                <c:ptCount val="46"/>
                <c:pt idx="0">
                  <c:v>0.3881</c:v>
                </c:pt>
                <c:pt idx="1">
                  <c:v>0.524</c:v>
                </c:pt>
                <c:pt idx="2">
                  <c:v>1.4136</c:v>
                </c:pt>
                <c:pt idx="3">
                  <c:v>1.4433</c:v>
                </c:pt>
                <c:pt idx="4">
                  <c:v>1.7502</c:v>
                </c:pt>
                <c:pt idx="5">
                  <c:v>5.321499999999999</c:v>
                </c:pt>
                <c:pt idx="6">
                  <c:v>3.778</c:v>
                </c:pt>
                <c:pt idx="7">
                  <c:v>3.691</c:v>
                </c:pt>
                <c:pt idx="8">
                  <c:v>1.5315</c:v>
                </c:pt>
                <c:pt idx="9">
                  <c:v>0.0835</c:v>
                </c:pt>
                <c:pt idx="10">
                  <c:v>0.0047</c:v>
                </c:pt>
                <c:pt idx="11" formatCode="_(* #,##0.0_);_(* \(#,##0.0\);_(* &quot;-&quot;??_);_(@_)">
                  <c:v>0.0</c:v>
                </c:pt>
                <c:pt idx="12" formatCode="_(* #,##0.0_);_(* \(#,##0.0\);_(* &quot;-&quot;??_);_(@_)">
                  <c:v>0.0</c:v>
                </c:pt>
                <c:pt idx="13" formatCode="_(* #,##0.0_);_(* \(#,##0.0\);_(* &quot;-&quot;??_);_(@_)">
                  <c:v>0.0</c:v>
                </c:pt>
                <c:pt idx="14" formatCode="0.0">
                  <c:v>0.0</c:v>
                </c:pt>
                <c:pt idx="15" formatCode="0.0">
                  <c:v>0.0</c:v>
                </c:pt>
                <c:pt idx="16" formatCode="0.0">
                  <c:v>0.0</c:v>
                </c:pt>
                <c:pt idx="17" formatCode="0.0">
                  <c:v>0.0</c:v>
                </c:pt>
                <c:pt idx="18" formatCode="0.0">
                  <c:v>0.0</c:v>
                </c:pt>
                <c:pt idx="19" formatCode="0.0">
                  <c:v>0.0</c:v>
                </c:pt>
                <c:pt idx="20" formatCode="0.0">
                  <c:v>0.0</c:v>
                </c:pt>
                <c:pt idx="21" formatCode="0.0">
                  <c:v>0.0</c:v>
                </c:pt>
                <c:pt idx="22" formatCode="0.0">
                  <c:v>0.0</c:v>
                </c:pt>
                <c:pt idx="23" formatCode="0.0">
                  <c:v>0.0</c:v>
                </c:pt>
                <c:pt idx="24" formatCode="0.0">
                  <c:v>0.0</c:v>
                </c:pt>
                <c:pt idx="25" formatCode="0.0">
                  <c:v>0.0</c:v>
                </c:pt>
                <c:pt idx="26" formatCode="0.0">
                  <c:v>0.0</c:v>
                </c:pt>
                <c:pt idx="27" formatCode="0.0">
                  <c:v>0.0</c:v>
                </c:pt>
                <c:pt idx="28" formatCode="0.0">
                  <c:v>0.0</c:v>
                </c:pt>
                <c:pt idx="29" formatCode="0.0">
                  <c:v>0.0</c:v>
                </c:pt>
                <c:pt idx="30" formatCode="0.0">
                  <c:v>0.0</c:v>
                </c:pt>
                <c:pt idx="31" formatCode="0.0">
                  <c:v>0.0</c:v>
                </c:pt>
                <c:pt idx="32" formatCode="0.0">
                  <c:v>0.0</c:v>
                </c:pt>
                <c:pt idx="33" formatCode="0.0">
                  <c:v>0.0</c:v>
                </c:pt>
                <c:pt idx="34" formatCode="0.0">
                  <c:v>0.0</c:v>
                </c:pt>
                <c:pt idx="35" formatCode="0.0">
                  <c:v>0.0</c:v>
                </c:pt>
                <c:pt idx="36" formatCode="0.0">
                  <c:v>0.0</c:v>
                </c:pt>
                <c:pt idx="37" formatCode="0.0">
                  <c:v>0.0</c:v>
                </c:pt>
                <c:pt idx="38" formatCode="0.0">
                  <c:v>0.0</c:v>
                </c:pt>
                <c:pt idx="39" formatCode="0.0">
                  <c:v>0.0</c:v>
                </c:pt>
                <c:pt idx="40" formatCode="0.0">
                  <c:v>0.0</c:v>
                </c:pt>
                <c:pt idx="41" formatCode="0.0">
                  <c:v>0.0</c:v>
                </c:pt>
                <c:pt idx="42" formatCode="0.0">
                  <c:v>0.0</c:v>
                </c:pt>
                <c:pt idx="43" formatCode="0.0">
                  <c:v>0.0</c:v>
                </c:pt>
                <c:pt idx="44" formatCode="0.0">
                  <c:v>0.0</c:v>
                </c:pt>
                <c:pt idx="45" formatCode="0.0">
                  <c:v>0.0</c:v>
                </c:pt>
              </c:numCache>
            </c:numRef>
          </c:val>
        </c:ser>
        <c:ser>
          <c:idx val="4"/>
          <c:order val="2"/>
          <c:tx>
            <c:strRef>
              <c:f>annual_cap_add_ret!$B$32</c:f>
              <c:strCache>
                <c:ptCount val="1"/>
                <c:pt idx="0">
                  <c:v>Oil &amp; Gas</c:v>
                </c:pt>
              </c:strCache>
            </c:strRef>
          </c:tx>
          <c:spPr>
            <a:solidFill>
              <a:schemeClr val="accent1"/>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annual_cap_add_ret!$S$32:$BL$32</c:f>
              <c:numCache>
                <c:formatCode>General</c:formatCode>
                <c:ptCount val="46"/>
                <c:pt idx="0">
                  <c:v>15.3827</c:v>
                </c:pt>
                <c:pt idx="1">
                  <c:v>9.129800000000001</c:v>
                </c:pt>
                <c:pt idx="2">
                  <c:v>6.9086</c:v>
                </c:pt>
                <c:pt idx="3">
                  <c:v>7.828200000000004</c:v>
                </c:pt>
                <c:pt idx="4">
                  <c:v>9.527500000000003</c:v>
                </c:pt>
                <c:pt idx="5">
                  <c:v>7.520600000000003</c:v>
                </c:pt>
                <c:pt idx="6">
                  <c:v>10.1495</c:v>
                </c:pt>
                <c:pt idx="7">
                  <c:v>9.681000000000001</c:v>
                </c:pt>
                <c:pt idx="8">
                  <c:v>7.027299999999997</c:v>
                </c:pt>
                <c:pt idx="9">
                  <c:v>8.427400000000005</c:v>
                </c:pt>
                <c:pt idx="10">
                  <c:v>5.919699999999997</c:v>
                </c:pt>
                <c:pt idx="11" formatCode="_(* #,##0.0_);_(* \(#,##0.0\);_(* &quot;-&quot;??_);_(@_)">
                  <c:v>8.794527999999996</c:v>
                </c:pt>
                <c:pt idx="12" formatCode="_(* #,##0.0_);_(* \(#,##0.0\);_(* &quot;-&quot;??_);_(@_)">
                  <c:v>9.129739</c:v>
                </c:pt>
                <c:pt idx="13" formatCode="_(* #,##0.0_);_(* \(#,##0.0\);_(* &quot;-&quot;??_);_(@_)">
                  <c:v>19.96449999999998</c:v>
                </c:pt>
                <c:pt idx="14" formatCode="0.0">
                  <c:v>14.784979</c:v>
                </c:pt>
                <c:pt idx="15" formatCode="0.0">
                  <c:v>18.99147799999999</c:v>
                </c:pt>
                <c:pt idx="16" formatCode="0.0">
                  <c:v>16.69068100000002</c:v>
                </c:pt>
                <c:pt idx="17" formatCode="0.0">
                  <c:v>8.864017</c:v>
                </c:pt>
                <c:pt idx="18" formatCode="0.0">
                  <c:v>11.969663</c:v>
                </c:pt>
                <c:pt idx="19" formatCode="0.0">
                  <c:v>14.57888700000001</c:v>
                </c:pt>
                <c:pt idx="20" formatCode="0.0">
                  <c:v>16.32688299999999</c:v>
                </c:pt>
                <c:pt idx="21" formatCode="0.0">
                  <c:v>10.55377300000001</c:v>
                </c:pt>
                <c:pt idx="22" formatCode="0.0">
                  <c:v>11.96325400000001</c:v>
                </c:pt>
                <c:pt idx="23" formatCode="0.0">
                  <c:v>7.287153000000018</c:v>
                </c:pt>
                <c:pt idx="24" formatCode="0.0">
                  <c:v>6.693993999999975</c:v>
                </c:pt>
                <c:pt idx="25" formatCode="0.0">
                  <c:v>11.47277600000001</c:v>
                </c:pt>
                <c:pt idx="26" formatCode="0.0">
                  <c:v>7.972021000000012</c:v>
                </c:pt>
                <c:pt idx="27" formatCode="0.0">
                  <c:v>12.15713400000002</c:v>
                </c:pt>
                <c:pt idx="28" formatCode="0.0">
                  <c:v>8.95255899999998</c:v>
                </c:pt>
                <c:pt idx="29" formatCode="0.0">
                  <c:v>12.393037</c:v>
                </c:pt>
                <c:pt idx="30" formatCode="0.0">
                  <c:v>6.96365899999998</c:v>
                </c:pt>
                <c:pt idx="31" formatCode="0.0">
                  <c:v>8.724080000000015</c:v>
                </c:pt>
                <c:pt idx="32" formatCode="0.0">
                  <c:v>11.742264</c:v>
                </c:pt>
                <c:pt idx="33" formatCode="0.0">
                  <c:v>7.046813000000014</c:v>
                </c:pt>
                <c:pt idx="34" formatCode="0.0">
                  <c:v>9.978931999999986</c:v>
                </c:pt>
                <c:pt idx="35" formatCode="0.0">
                  <c:v>10.025105</c:v>
                </c:pt>
                <c:pt idx="36" formatCode="0.0">
                  <c:v>11.957449</c:v>
                </c:pt>
                <c:pt idx="37" formatCode="0.0">
                  <c:v>9.860329999999976</c:v>
                </c:pt>
                <c:pt idx="38" formatCode="0.0">
                  <c:v>11.15343100000001</c:v>
                </c:pt>
                <c:pt idx="39" formatCode="0.0">
                  <c:v>11.45853700000004</c:v>
                </c:pt>
                <c:pt idx="40" formatCode="0.0">
                  <c:v>13.269389</c:v>
                </c:pt>
                <c:pt idx="41" formatCode="0.0">
                  <c:v>12.492733</c:v>
                </c:pt>
                <c:pt idx="42" formatCode="0.0">
                  <c:v>9.238206999999988</c:v>
                </c:pt>
                <c:pt idx="43" formatCode="0.0">
                  <c:v>12.00503800000001</c:v>
                </c:pt>
                <c:pt idx="44" formatCode="0.0">
                  <c:v>10.47031399999997</c:v>
                </c:pt>
                <c:pt idx="45" formatCode="0.0">
                  <c:v>11.40618999999998</c:v>
                </c:pt>
              </c:numCache>
            </c:numRef>
          </c:val>
        </c:ser>
        <c:ser>
          <c:idx val="0"/>
          <c:order val="3"/>
          <c:tx>
            <c:strRef>
              <c:f>annual_cap_add_ret!$B$28</c:f>
              <c:strCache>
                <c:ptCount val="1"/>
                <c:pt idx="0">
                  <c:v>Other</c:v>
                </c:pt>
              </c:strCache>
            </c:strRef>
          </c:tx>
          <c:spPr>
            <a:solidFill>
              <a:schemeClr val="tx1">
                <a:lumMod val="50000"/>
                <a:lumOff val="50000"/>
              </a:schemeClr>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annual_cap_add_ret!$S$28:$BL$28</c:f>
              <c:numCache>
                <c:formatCode>General</c:formatCode>
                <c:ptCount val="46"/>
                <c:pt idx="0">
                  <c:v>0.0885</c:v>
                </c:pt>
                <c:pt idx="1">
                  <c:v>0.2891</c:v>
                </c:pt>
                <c:pt idx="2">
                  <c:v>0.328200000000001</c:v>
                </c:pt>
                <c:pt idx="3">
                  <c:v>0.2944</c:v>
                </c:pt>
                <c:pt idx="4">
                  <c:v>0.589800000000001</c:v>
                </c:pt>
                <c:pt idx="5">
                  <c:v>0.2617</c:v>
                </c:pt>
                <c:pt idx="6">
                  <c:v>0.5501</c:v>
                </c:pt>
                <c:pt idx="7">
                  <c:v>0.9898</c:v>
                </c:pt>
                <c:pt idx="8">
                  <c:v>1.314899999999999</c:v>
                </c:pt>
                <c:pt idx="9">
                  <c:v>0.408</c:v>
                </c:pt>
                <c:pt idx="10">
                  <c:v>0.5275</c:v>
                </c:pt>
                <c:pt idx="11" formatCode="_(* #,##0.0_);_(* \(#,##0.0\);_(* &quot;-&quot;??_);_(@_)">
                  <c:v>0.862497</c:v>
                </c:pt>
                <c:pt idx="12" formatCode="_(* #,##0.0_);_(* \(#,##0.0\);_(* &quot;-&quot;??_);_(@_)">
                  <c:v>0.584584</c:v>
                </c:pt>
                <c:pt idx="13" formatCode="_(* #,##0.0_);_(* \(#,##0.0\);_(* &quot;-&quot;??_);_(@_)">
                  <c:v>0.360362</c:v>
                </c:pt>
                <c:pt idx="14" formatCode="0.0">
                  <c:v>0.438634</c:v>
                </c:pt>
                <c:pt idx="15" formatCode="0.0">
                  <c:v>0.960887</c:v>
                </c:pt>
                <c:pt idx="16" formatCode="0.0">
                  <c:v>0.29946</c:v>
                </c:pt>
                <c:pt idx="17" formatCode="0.0">
                  <c:v>0.511634</c:v>
                </c:pt>
                <c:pt idx="18" formatCode="0.0">
                  <c:v>0.490389</c:v>
                </c:pt>
                <c:pt idx="19" formatCode="0.0">
                  <c:v>0.52299</c:v>
                </c:pt>
                <c:pt idx="20" formatCode="0.0">
                  <c:v>0.297249</c:v>
                </c:pt>
                <c:pt idx="21" formatCode="0.0">
                  <c:v>0.284864</c:v>
                </c:pt>
                <c:pt idx="22" formatCode="0.0">
                  <c:v>0.31522</c:v>
                </c:pt>
                <c:pt idx="23" formatCode="0.0">
                  <c:v>0.311579</c:v>
                </c:pt>
                <c:pt idx="24" formatCode="0.0">
                  <c:v>0.329832</c:v>
                </c:pt>
                <c:pt idx="25" formatCode="0.0">
                  <c:v>0.362773</c:v>
                </c:pt>
                <c:pt idx="26" formatCode="0.0">
                  <c:v>3.206938</c:v>
                </c:pt>
                <c:pt idx="27" formatCode="0.0">
                  <c:v>1.372188</c:v>
                </c:pt>
                <c:pt idx="28" formatCode="0.0">
                  <c:v>0.382685</c:v>
                </c:pt>
                <c:pt idx="29" formatCode="0.0">
                  <c:v>1.134143</c:v>
                </c:pt>
                <c:pt idx="30" formatCode="0.0">
                  <c:v>1.873218</c:v>
                </c:pt>
                <c:pt idx="31" formatCode="0.0">
                  <c:v>1.726038000000002</c:v>
                </c:pt>
                <c:pt idx="32" formatCode="0.0">
                  <c:v>0.248220999999999</c:v>
                </c:pt>
                <c:pt idx="33" formatCode="0.0">
                  <c:v>3.136871999999999</c:v>
                </c:pt>
                <c:pt idx="34" formatCode="0.0">
                  <c:v>0.454194000000002</c:v>
                </c:pt>
                <c:pt idx="35" formatCode="0.0">
                  <c:v>3.213092999999999</c:v>
                </c:pt>
                <c:pt idx="36" formatCode="0.0">
                  <c:v>3.288857000000004</c:v>
                </c:pt>
                <c:pt idx="37" formatCode="0.0">
                  <c:v>0.385838</c:v>
                </c:pt>
                <c:pt idx="38" formatCode="0.0">
                  <c:v>1.502603000000002</c:v>
                </c:pt>
                <c:pt idx="39" formatCode="0.0">
                  <c:v>0.782173999999997</c:v>
                </c:pt>
                <c:pt idx="40" formatCode="0.0">
                  <c:v>1.342167000000003</c:v>
                </c:pt>
                <c:pt idx="41" formatCode="0.0">
                  <c:v>1.395715</c:v>
                </c:pt>
                <c:pt idx="42" formatCode="0.0">
                  <c:v>3.156774</c:v>
                </c:pt>
                <c:pt idx="43" formatCode="0.0">
                  <c:v>1.929055999999999</c:v>
                </c:pt>
                <c:pt idx="44" formatCode="0.0">
                  <c:v>0.376687000000003</c:v>
                </c:pt>
                <c:pt idx="45" formatCode="0.0">
                  <c:v>3.215646999999997</c:v>
                </c:pt>
              </c:numCache>
            </c:numRef>
          </c:val>
        </c:ser>
        <c:ser>
          <c:idx val="2"/>
          <c:order val="4"/>
          <c:tx>
            <c:strRef>
              <c:f>annual_cap_add_ret!$B$30</c:f>
              <c:strCache>
                <c:ptCount val="1"/>
                <c:pt idx="0">
                  <c:v>Wind</c:v>
                </c:pt>
              </c:strCache>
            </c:strRef>
          </c:tx>
          <c:spPr>
            <a:solidFill>
              <a:schemeClr val="accent3"/>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annual_cap_add_ret!$S$30:$BL$30</c:f>
              <c:numCache>
                <c:formatCode>General</c:formatCode>
                <c:ptCount val="46"/>
                <c:pt idx="0">
                  <c:v>2.1445</c:v>
                </c:pt>
                <c:pt idx="1">
                  <c:v>2.648400000000003</c:v>
                </c:pt>
                <c:pt idx="2">
                  <c:v>5.315499999999997</c:v>
                </c:pt>
                <c:pt idx="3">
                  <c:v>8.3284</c:v>
                </c:pt>
                <c:pt idx="4">
                  <c:v>9.792800000000001</c:v>
                </c:pt>
                <c:pt idx="5">
                  <c:v>4.6612</c:v>
                </c:pt>
                <c:pt idx="6">
                  <c:v>6.7309</c:v>
                </c:pt>
                <c:pt idx="7">
                  <c:v>13.1423</c:v>
                </c:pt>
                <c:pt idx="8">
                  <c:v>0.8591</c:v>
                </c:pt>
                <c:pt idx="9">
                  <c:v>4.852899999999995</c:v>
                </c:pt>
                <c:pt idx="10">
                  <c:v>8.188799999999998</c:v>
                </c:pt>
                <c:pt idx="11" formatCode="_(* #,##0.0_);_(* \(#,##0.0\);_(* &quot;-&quot;??_);_(@_)">
                  <c:v>8.791388999999998</c:v>
                </c:pt>
                <c:pt idx="12" formatCode="_(* #,##0.0_);_(* \(#,##0.0\);_(* &quot;-&quot;??_);_(@_)">
                  <c:v>6.321435999999994</c:v>
                </c:pt>
                <c:pt idx="13" formatCode="_(* #,##0.0_);_(* \(#,##0.0\);_(* &quot;-&quot;??_);_(@_)">
                  <c:v>7.600813999999997</c:v>
                </c:pt>
                <c:pt idx="14" formatCode="0.0">
                  <c:v>11.276324</c:v>
                </c:pt>
                <c:pt idx="15" formatCode="0.0">
                  <c:v>4.83765</c:v>
                </c:pt>
                <c:pt idx="16" formatCode="0.0">
                  <c:v>6.29847</c:v>
                </c:pt>
                <c:pt idx="17" formatCode="0.0">
                  <c:v>0.904682000000002</c:v>
                </c:pt>
                <c:pt idx="18" formatCode="0.0">
                  <c:v>1.77635683940025E-15</c:v>
                </c:pt>
                <c:pt idx="19" formatCode="0.0">
                  <c:v>0.0129999999999999</c:v>
                </c:pt>
                <c:pt idx="20" formatCode="0.0">
                  <c:v>0.0324300000000015</c:v>
                </c:pt>
                <c:pt idx="21" formatCode="0.0">
                  <c:v>0.188929000000003</c:v>
                </c:pt>
                <c:pt idx="22" formatCode="0.0">
                  <c:v>0.268499000000001</c:v>
                </c:pt>
                <c:pt idx="23" formatCode="0.0">
                  <c:v>0.184044999999999</c:v>
                </c:pt>
                <c:pt idx="24" formatCode="0.0">
                  <c:v>0.033817</c:v>
                </c:pt>
                <c:pt idx="25" formatCode="0.0">
                  <c:v>1.042473000000003</c:v>
                </c:pt>
                <c:pt idx="26" formatCode="0.0">
                  <c:v>0.055988000000001</c:v>
                </c:pt>
                <c:pt idx="27" formatCode="0.0">
                  <c:v>0.262324000000001</c:v>
                </c:pt>
                <c:pt idx="28" formatCode="0.0">
                  <c:v>0.0561120000000006</c:v>
                </c:pt>
                <c:pt idx="29" formatCode="0.0">
                  <c:v>0.216990999999998</c:v>
                </c:pt>
                <c:pt idx="30" formatCode="0.0">
                  <c:v>0.452034000000001</c:v>
                </c:pt>
                <c:pt idx="31" formatCode="0.0">
                  <c:v>1.567846000000001</c:v>
                </c:pt>
                <c:pt idx="32" formatCode="0.0">
                  <c:v>0.204664000000003</c:v>
                </c:pt>
                <c:pt idx="33" formatCode="0.0">
                  <c:v>0.283568000000004</c:v>
                </c:pt>
                <c:pt idx="34" formatCode="0.0">
                  <c:v>0.466853</c:v>
                </c:pt>
                <c:pt idx="35" formatCode="0.0">
                  <c:v>0.334341000000002</c:v>
                </c:pt>
                <c:pt idx="36" formatCode="0.0">
                  <c:v>0.126855000000003</c:v>
                </c:pt>
                <c:pt idx="37" formatCode="0.0">
                  <c:v>0.518538000000001</c:v>
                </c:pt>
                <c:pt idx="38" formatCode="0.0">
                  <c:v>0.483510000000001</c:v>
                </c:pt>
                <c:pt idx="39" formatCode="0.0">
                  <c:v>1.544755999999998</c:v>
                </c:pt>
                <c:pt idx="40" formatCode="0.0">
                  <c:v>1.76075</c:v>
                </c:pt>
                <c:pt idx="41" formatCode="0.0">
                  <c:v>2.010368</c:v>
                </c:pt>
                <c:pt idx="42" formatCode="0.0">
                  <c:v>1.195546</c:v>
                </c:pt>
                <c:pt idx="43" formatCode="0.0">
                  <c:v>2.077308999999993</c:v>
                </c:pt>
                <c:pt idx="44" formatCode="0.0">
                  <c:v>2.370633999999999</c:v>
                </c:pt>
                <c:pt idx="45" formatCode="0.0">
                  <c:v>0.834979000000004</c:v>
                </c:pt>
              </c:numCache>
            </c:numRef>
          </c:val>
        </c:ser>
        <c:ser>
          <c:idx val="3"/>
          <c:order val="5"/>
          <c:tx>
            <c:strRef>
              <c:f>annual_cap_add_ret!$B$31</c:f>
              <c:strCache>
                <c:ptCount val="1"/>
                <c:pt idx="0">
                  <c:v>Solar</c:v>
                </c:pt>
              </c:strCache>
            </c:strRef>
          </c:tx>
          <c:spPr>
            <a:solidFill>
              <a:schemeClr val="accent4"/>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annual_cap_add_ret!$S$31:$BL$31</c:f>
              <c:numCache>
                <c:formatCode>General</c:formatCode>
                <c:ptCount val="46"/>
                <c:pt idx="0">
                  <c:v>0.0014</c:v>
                </c:pt>
                <c:pt idx="1">
                  <c:v>0.0013</c:v>
                </c:pt>
                <c:pt idx="2">
                  <c:v>0.1007</c:v>
                </c:pt>
                <c:pt idx="3">
                  <c:v>0.0306</c:v>
                </c:pt>
                <c:pt idx="4">
                  <c:v>0.407985</c:v>
                </c:pt>
                <c:pt idx="5">
                  <c:v>0.879149</c:v>
                </c:pt>
                <c:pt idx="6">
                  <c:v>1.780412</c:v>
                </c:pt>
                <c:pt idx="7">
                  <c:v>3.22305</c:v>
                </c:pt>
                <c:pt idx="8">
                  <c:v>5.148994999999996</c:v>
                </c:pt>
                <c:pt idx="9">
                  <c:v>5.997400999999995</c:v>
                </c:pt>
                <c:pt idx="10">
                  <c:v>6.549629</c:v>
                </c:pt>
                <c:pt idx="11" formatCode="_(* #,##0.0_);_(* \(#,##0.0\);_(* &quot;-&quot;??_);_(@_)">
                  <c:v>12.182553</c:v>
                </c:pt>
                <c:pt idx="12" formatCode="_(* #,##0.0_);_(* \(#,##0.0\);_(* &quot;-&quot;??_);_(@_)">
                  <c:v>9.16337</c:v>
                </c:pt>
                <c:pt idx="13" formatCode="_(* #,##0.0_);_(* \(#,##0.0\);_(* &quot;-&quot;??_);_(@_)">
                  <c:v>9.433154</c:v>
                </c:pt>
                <c:pt idx="14" formatCode="0.0">
                  <c:v>7.991950999999998</c:v>
                </c:pt>
                <c:pt idx="15" formatCode="0.0">
                  <c:v>11.987214</c:v>
                </c:pt>
                <c:pt idx="16" formatCode="0.0">
                  <c:v>13.018391</c:v>
                </c:pt>
                <c:pt idx="17" formatCode="0.0">
                  <c:v>13.95920400000001</c:v>
                </c:pt>
                <c:pt idx="18" formatCode="0.0">
                  <c:v>15.079633</c:v>
                </c:pt>
                <c:pt idx="19" formatCode="0.0">
                  <c:v>6.754592999999988</c:v>
                </c:pt>
                <c:pt idx="20" formatCode="0.0">
                  <c:v>6.134173999999997</c:v>
                </c:pt>
                <c:pt idx="21" formatCode="0.0">
                  <c:v>5.126208999999996</c:v>
                </c:pt>
                <c:pt idx="22" formatCode="0.0">
                  <c:v>6.175004000000007</c:v>
                </c:pt>
                <c:pt idx="23" formatCode="0.0">
                  <c:v>6.56690599999999</c:v>
                </c:pt>
                <c:pt idx="24" formatCode="0.0">
                  <c:v>9.96760899999999</c:v>
                </c:pt>
                <c:pt idx="25" formatCode="0.0">
                  <c:v>4.65584900000001</c:v>
                </c:pt>
                <c:pt idx="26" formatCode="0.0">
                  <c:v>9.727935999999985</c:v>
                </c:pt>
                <c:pt idx="27" formatCode="0.0">
                  <c:v>4.172840000000008</c:v>
                </c:pt>
                <c:pt idx="28" formatCode="0.0">
                  <c:v>7.660297999999996</c:v>
                </c:pt>
                <c:pt idx="29" formatCode="0.0">
                  <c:v>9.795380000000008</c:v>
                </c:pt>
                <c:pt idx="30" formatCode="0.0">
                  <c:v>10.77017199999999</c:v>
                </c:pt>
                <c:pt idx="31" formatCode="0.0">
                  <c:v>11.924148</c:v>
                </c:pt>
                <c:pt idx="32" formatCode="0.0">
                  <c:v>13.18803400000002</c:v>
                </c:pt>
                <c:pt idx="33" formatCode="0.0">
                  <c:v>14.622467</c:v>
                </c:pt>
                <c:pt idx="34" formatCode="0.0">
                  <c:v>16.21385200000001</c:v>
                </c:pt>
                <c:pt idx="35" formatCode="0.0">
                  <c:v>6.259368999999992</c:v>
                </c:pt>
                <c:pt idx="36" formatCode="0.0">
                  <c:v>16.95893900000001</c:v>
                </c:pt>
                <c:pt idx="37" formatCode="0.0">
                  <c:v>6.906074000000018</c:v>
                </c:pt>
                <c:pt idx="38" formatCode="0.0">
                  <c:v>17.75023699999998</c:v>
                </c:pt>
                <c:pt idx="39" formatCode="0.0">
                  <c:v>7.070235999999994</c:v>
                </c:pt>
                <c:pt idx="40" formatCode="0.0">
                  <c:v>8.73718199999999</c:v>
                </c:pt>
                <c:pt idx="41" formatCode="0.0">
                  <c:v>17.549103</c:v>
                </c:pt>
                <c:pt idx="42" formatCode="0.0">
                  <c:v>19.43722599999995</c:v>
                </c:pt>
                <c:pt idx="43" formatCode="0.0">
                  <c:v>8.273620000000001</c:v>
                </c:pt>
                <c:pt idx="44" formatCode="0.0">
                  <c:v>18.044632</c:v>
                </c:pt>
                <c:pt idx="45" formatCode="0.0">
                  <c:v>14.63203399999998</c:v>
                </c:pt>
              </c:numCache>
            </c:numRef>
          </c:val>
        </c:ser>
        <c:ser>
          <c:idx val="8"/>
          <c:order val="6"/>
          <c:tx>
            <c:strRef>
              <c:f>annual_cap_add_ret!$B$36</c:f>
              <c:strCache>
                <c:ptCount val="1"/>
                <c:pt idx="0">
                  <c:v>Nuclear</c:v>
                </c:pt>
              </c:strCache>
            </c:strRef>
          </c:tx>
          <c:spPr>
            <a:solidFill>
              <a:schemeClr val="accent5"/>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annual_cap_add_ret!$S$36:$BL$36</c:f>
              <c:numCache>
                <c:formatCode>General</c:formatCode>
                <c:ptCount val="46"/>
                <c:pt idx="0">
                  <c:v>0.0</c:v>
                </c:pt>
                <c:pt idx="1">
                  <c:v>0.0</c:v>
                </c:pt>
                <c:pt idx="2">
                  <c:v>0.0</c:v>
                </c:pt>
                <c:pt idx="3">
                  <c:v>0.0</c:v>
                </c:pt>
                <c:pt idx="4">
                  <c:v>0.0</c:v>
                </c:pt>
                <c:pt idx="5">
                  <c:v>0.0</c:v>
                </c:pt>
                <c:pt idx="6">
                  <c:v>0.0</c:v>
                </c:pt>
                <c:pt idx="7">
                  <c:v>0.0</c:v>
                </c:pt>
                <c:pt idx="8">
                  <c:v>-3.576</c:v>
                </c:pt>
                <c:pt idx="9">
                  <c:v>-0.6124</c:v>
                </c:pt>
                <c:pt idx="10">
                  <c:v>0.0</c:v>
                </c:pt>
                <c:pt idx="11">
                  <c:v>0.0</c:v>
                </c:pt>
                <c:pt idx="12">
                  <c:v>0.0</c:v>
                </c:pt>
                <c:pt idx="13">
                  <c:v>-0.6077</c:v>
                </c:pt>
                <c:pt idx="14">
                  <c:v>-1.48</c:v>
                </c:pt>
                <c:pt idx="15">
                  <c:v>-1.8944</c:v>
                </c:pt>
                <c:pt idx="16">
                  <c:v>-5.460700000000001</c:v>
                </c:pt>
                <c:pt idx="17">
                  <c:v>-3.560801999999999</c:v>
                </c:pt>
                <c:pt idx="18">
                  <c:v>-3.382497999999999</c:v>
                </c:pt>
                <c:pt idx="19">
                  <c:v>0.0</c:v>
                </c:pt>
                <c:pt idx="20">
                  <c:v>-3.223402000000002</c:v>
                </c:pt>
                <c:pt idx="21">
                  <c:v>-1.117999999999998</c:v>
                </c:pt>
                <c:pt idx="22">
                  <c:v>0.0</c:v>
                </c:pt>
                <c:pt idx="23">
                  <c:v>0.0</c:v>
                </c:pt>
                <c:pt idx="24">
                  <c:v>0.0</c:v>
                </c:pt>
                <c:pt idx="25">
                  <c:v>0.0</c:v>
                </c:pt>
                <c:pt idx="26">
                  <c:v>0.0</c:v>
                </c:pt>
                <c:pt idx="27">
                  <c:v>-1.432998999999999</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numCache>
            </c:numRef>
          </c:val>
        </c:ser>
        <c:ser>
          <c:idx val="6"/>
          <c:order val="7"/>
          <c:tx>
            <c:strRef>
              <c:f>annual_cap_add_ret!$B$34</c:f>
              <c:strCache>
                <c:ptCount val="1"/>
                <c:pt idx="0">
                  <c:v>Coal</c:v>
                </c:pt>
              </c:strCache>
            </c:strRef>
          </c:tx>
          <c:spPr>
            <a:solidFill>
              <a:schemeClr val="tx1"/>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annual_cap_add_ret!$S$34:$BL$34</c:f>
              <c:numCache>
                <c:formatCode>General</c:formatCode>
                <c:ptCount val="46"/>
                <c:pt idx="0">
                  <c:v>-0.272</c:v>
                </c:pt>
                <c:pt idx="1">
                  <c:v>-0.735</c:v>
                </c:pt>
                <c:pt idx="2">
                  <c:v>-1.196</c:v>
                </c:pt>
                <c:pt idx="3">
                  <c:v>-0.764</c:v>
                </c:pt>
                <c:pt idx="4">
                  <c:v>-0.529</c:v>
                </c:pt>
                <c:pt idx="5">
                  <c:v>-1.5275</c:v>
                </c:pt>
                <c:pt idx="6">
                  <c:v>-2.582</c:v>
                </c:pt>
                <c:pt idx="7">
                  <c:v>-10.308</c:v>
                </c:pt>
                <c:pt idx="8">
                  <c:v>-6.291</c:v>
                </c:pt>
                <c:pt idx="9">
                  <c:v>-4.4897</c:v>
                </c:pt>
                <c:pt idx="10">
                  <c:v>-14.8022</c:v>
                </c:pt>
                <c:pt idx="11">
                  <c:v>-10.308</c:v>
                </c:pt>
                <c:pt idx="12">
                  <c:v>-6.8917</c:v>
                </c:pt>
                <c:pt idx="13">
                  <c:v>-12.507401</c:v>
                </c:pt>
                <c:pt idx="14">
                  <c:v>-6.748298</c:v>
                </c:pt>
                <c:pt idx="15">
                  <c:v>-2.543602</c:v>
                </c:pt>
                <c:pt idx="16">
                  <c:v>-8.138196000000001</c:v>
                </c:pt>
                <c:pt idx="17">
                  <c:v>-8.289703000000001</c:v>
                </c:pt>
                <c:pt idx="18">
                  <c:v>-12.098805</c:v>
                </c:pt>
                <c:pt idx="19">
                  <c:v>-12.264602</c:v>
                </c:pt>
                <c:pt idx="20">
                  <c:v>-10.58548800000001</c:v>
                </c:pt>
                <c:pt idx="21">
                  <c:v>-5.300499000000002</c:v>
                </c:pt>
                <c:pt idx="22">
                  <c:v>-3.654617000000002</c:v>
                </c:pt>
                <c:pt idx="23">
                  <c:v>-2.080390999999992</c:v>
                </c:pt>
                <c:pt idx="24">
                  <c:v>-0.545997</c:v>
                </c:pt>
                <c:pt idx="25">
                  <c:v>-2.912002999999994</c:v>
                </c:pt>
                <c:pt idx="26">
                  <c:v>-2.644005000000007</c:v>
                </c:pt>
                <c:pt idx="27">
                  <c:v>-4.835013999999997</c:v>
                </c:pt>
                <c:pt idx="28">
                  <c:v>0.0</c:v>
                </c:pt>
                <c:pt idx="29">
                  <c:v>-2.901099999999999</c:v>
                </c:pt>
                <c:pt idx="30">
                  <c:v>0.0</c:v>
                </c:pt>
                <c:pt idx="31">
                  <c:v>0.0</c:v>
                </c:pt>
                <c:pt idx="32">
                  <c:v>-1.164101000000002</c:v>
                </c:pt>
                <c:pt idx="33">
                  <c:v>0.0</c:v>
                </c:pt>
                <c:pt idx="34">
                  <c:v>0.0</c:v>
                </c:pt>
                <c:pt idx="35">
                  <c:v>0.0</c:v>
                </c:pt>
                <c:pt idx="36">
                  <c:v>-1.216994999999996</c:v>
                </c:pt>
                <c:pt idx="37">
                  <c:v>0.0</c:v>
                </c:pt>
                <c:pt idx="38">
                  <c:v>-0.564003</c:v>
                </c:pt>
                <c:pt idx="39">
                  <c:v>0.0</c:v>
                </c:pt>
                <c:pt idx="40">
                  <c:v>0.0</c:v>
                </c:pt>
                <c:pt idx="41">
                  <c:v>0.0</c:v>
                </c:pt>
                <c:pt idx="42">
                  <c:v>0.0</c:v>
                </c:pt>
                <c:pt idx="43">
                  <c:v>0.0</c:v>
                </c:pt>
                <c:pt idx="44">
                  <c:v>0.0</c:v>
                </c:pt>
                <c:pt idx="45">
                  <c:v>0.0</c:v>
                </c:pt>
              </c:numCache>
            </c:numRef>
          </c:val>
        </c:ser>
        <c:ser>
          <c:idx val="7"/>
          <c:order val="8"/>
          <c:tx>
            <c:strRef>
              <c:f>annual_cap_add_ret!$B$35</c:f>
              <c:strCache>
                <c:ptCount val="1"/>
                <c:pt idx="0">
                  <c:v>Oil and Gas</c:v>
                </c:pt>
              </c:strCache>
            </c:strRef>
          </c:tx>
          <c:spPr>
            <a:solidFill>
              <a:schemeClr val="accent1"/>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annual_cap_add_ret!$S$35:$BL$35</c:f>
              <c:numCache>
                <c:formatCode>General</c:formatCode>
                <c:ptCount val="46"/>
                <c:pt idx="0">
                  <c:v>-2.84</c:v>
                </c:pt>
                <c:pt idx="1">
                  <c:v>-2.632</c:v>
                </c:pt>
                <c:pt idx="2">
                  <c:v>-3.143</c:v>
                </c:pt>
                <c:pt idx="3">
                  <c:v>-1.497</c:v>
                </c:pt>
                <c:pt idx="4">
                  <c:v>-6.173999999999999</c:v>
                </c:pt>
                <c:pt idx="5">
                  <c:v>-3.210899999999999</c:v>
                </c:pt>
                <c:pt idx="6">
                  <c:v>-3.499</c:v>
                </c:pt>
                <c:pt idx="7">
                  <c:v>-4.387999999999995</c:v>
                </c:pt>
                <c:pt idx="8">
                  <c:v>-7.713999999999999</c:v>
                </c:pt>
                <c:pt idx="9">
                  <c:v>-4.852999999999995</c:v>
                </c:pt>
                <c:pt idx="10">
                  <c:v>-6.573300000000001</c:v>
                </c:pt>
                <c:pt idx="11">
                  <c:v>-4.387999999999995</c:v>
                </c:pt>
                <c:pt idx="12">
                  <c:v>-9.262</c:v>
                </c:pt>
                <c:pt idx="13">
                  <c:v>-4.5757</c:v>
                </c:pt>
                <c:pt idx="14">
                  <c:v>-2.143900000000001</c:v>
                </c:pt>
                <c:pt idx="15">
                  <c:v>-1.5966</c:v>
                </c:pt>
                <c:pt idx="16">
                  <c:v>-9.132401000000001</c:v>
                </c:pt>
                <c:pt idx="17">
                  <c:v>-3.782100000000005</c:v>
                </c:pt>
                <c:pt idx="18">
                  <c:v>-3.739437999999997</c:v>
                </c:pt>
                <c:pt idx="19">
                  <c:v>-4.092468</c:v>
                </c:pt>
                <c:pt idx="20">
                  <c:v>-2.384398000000001</c:v>
                </c:pt>
                <c:pt idx="21">
                  <c:v>-4.652696000000001</c:v>
                </c:pt>
                <c:pt idx="22">
                  <c:v>-1.092004</c:v>
                </c:pt>
                <c:pt idx="23">
                  <c:v>-1.380299999999998</c:v>
                </c:pt>
                <c:pt idx="24">
                  <c:v>-2.492801999999997</c:v>
                </c:pt>
                <c:pt idx="25">
                  <c:v>-0.254800000000003</c:v>
                </c:pt>
                <c:pt idx="26">
                  <c:v>-0.638102000000004</c:v>
                </c:pt>
                <c:pt idx="27">
                  <c:v>-0.509999999999998</c:v>
                </c:pt>
                <c:pt idx="28">
                  <c:v>-0.239995999999998</c:v>
                </c:pt>
                <c:pt idx="29">
                  <c:v>-0.448997999999996</c:v>
                </c:pt>
                <c:pt idx="30">
                  <c:v>-1.367599000000006</c:v>
                </c:pt>
                <c:pt idx="31">
                  <c:v>-0.567501999999997</c:v>
                </c:pt>
                <c:pt idx="32">
                  <c:v>0.0</c:v>
                </c:pt>
                <c:pt idx="33">
                  <c:v>-1.646402000000002</c:v>
                </c:pt>
                <c:pt idx="34">
                  <c:v>-0.246000000000002</c:v>
                </c:pt>
                <c:pt idx="35">
                  <c:v>-0.103299999999997</c:v>
                </c:pt>
                <c:pt idx="36">
                  <c:v>-1.479001000000004</c:v>
                </c:pt>
                <c:pt idx="37">
                  <c:v>-0.930997999999995</c:v>
                </c:pt>
                <c:pt idx="38">
                  <c:v>-1.832001000000005</c:v>
                </c:pt>
                <c:pt idx="39">
                  <c:v>0.0</c:v>
                </c:pt>
                <c:pt idx="40">
                  <c:v>-0.532301000000004</c:v>
                </c:pt>
                <c:pt idx="41">
                  <c:v>-0.575500999999995</c:v>
                </c:pt>
                <c:pt idx="42">
                  <c:v>-0.684899000000002</c:v>
                </c:pt>
                <c:pt idx="43">
                  <c:v>0.0</c:v>
                </c:pt>
                <c:pt idx="44">
                  <c:v>0.0</c:v>
                </c:pt>
                <c:pt idx="45">
                  <c:v>-0.00319999999999965</c:v>
                </c:pt>
              </c:numCache>
            </c:numRef>
          </c:val>
        </c:ser>
        <c:ser>
          <c:idx val="9"/>
          <c:order val="9"/>
          <c:tx>
            <c:strRef>
              <c:f>annual_cap_add_ret!$B$37</c:f>
              <c:strCache>
                <c:ptCount val="1"/>
                <c:pt idx="0">
                  <c:v>Other</c:v>
                </c:pt>
              </c:strCache>
            </c:strRef>
          </c:tx>
          <c:spPr>
            <a:solidFill>
              <a:schemeClr val="tx1">
                <a:lumMod val="50000"/>
                <a:lumOff val="50000"/>
              </a:schemeClr>
            </a:solidFill>
            <a:ln>
              <a:noFill/>
            </a:ln>
            <a:effectLst/>
          </c:spPr>
          <c:invertIfNegative val="0"/>
          <c:cat>
            <c:numRef>
              <c:f>annual_cap_add_ret!$S$26:$BL$26</c:f>
              <c:numCache>
                <c:formatCode>General</c:formatCode>
                <c:ptCount val="4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pt idx="16">
                  <c:v>2021.0</c:v>
                </c:pt>
                <c:pt idx="17">
                  <c:v>2022.0</c:v>
                </c:pt>
                <c:pt idx="18">
                  <c:v>2023.0</c:v>
                </c:pt>
                <c:pt idx="19">
                  <c:v>2024.0</c:v>
                </c:pt>
                <c:pt idx="20">
                  <c:v>2025.0</c:v>
                </c:pt>
                <c:pt idx="21">
                  <c:v>2026.0</c:v>
                </c:pt>
                <c:pt idx="22">
                  <c:v>2027.0</c:v>
                </c:pt>
                <c:pt idx="23">
                  <c:v>2028.0</c:v>
                </c:pt>
                <c:pt idx="24">
                  <c:v>2029.0</c:v>
                </c:pt>
                <c:pt idx="25">
                  <c:v>2030.0</c:v>
                </c:pt>
                <c:pt idx="26">
                  <c:v>2031.0</c:v>
                </c:pt>
                <c:pt idx="27">
                  <c:v>2032.0</c:v>
                </c:pt>
                <c:pt idx="28">
                  <c:v>2033.0</c:v>
                </c:pt>
                <c:pt idx="29">
                  <c:v>2034.0</c:v>
                </c:pt>
                <c:pt idx="30">
                  <c:v>2035.0</c:v>
                </c:pt>
                <c:pt idx="31">
                  <c:v>2036.0</c:v>
                </c:pt>
                <c:pt idx="32">
                  <c:v>2037.0</c:v>
                </c:pt>
                <c:pt idx="33">
                  <c:v>2038.0</c:v>
                </c:pt>
                <c:pt idx="34">
                  <c:v>2039.0</c:v>
                </c:pt>
                <c:pt idx="35">
                  <c:v>2040.0</c:v>
                </c:pt>
                <c:pt idx="36">
                  <c:v>2041.0</c:v>
                </c:pt>
                <c:pt idx="37">
                  <c:v>2042.0</c:v>
                </c:pt>
                <c:pt idx="38">
                  <c:v>2043.0</c:v>
                </c:pt>
                <c:pt idx="39">
                  <c:v>2044.0</c:v>
                </c:pt>
                <c:pt idx="40">
                  <c:v>2045.0</c:v>
                </c:pt>
                <c:pt idx="41">
                  <c:v>2046.0</c:v>
                </c:pt>
                <c:pt idx="42">
                  <c:v>2047.0</c:v>
                </c:pt>
                <c:pt idx="43">
                  <c:v>2048.0</c:v>
                </c:pt>
                <c:pt idx="44">
                  <c:v>2049.0</c:v>
                </c:pt>
                <c:pt idx="45">
                  <c:v>2050.0</c:v>
                </c:pt>
              </c:numCache>
            </c:numRef>
          </c:cat>
          <c:val>
            <c:numRef>
              <c:f>annual_cap_add_ret!$S$37:$BL$37</c:f>
              <c:numCache>
                <c:formatCode>General</c:formatCode>
                <c:ptCount val="46"/>
                <c:pt idx="0">
                  <c:v>-0.059</c:v>
                </c:pt>
                <c:pt idx="1">
                  <c:v>-0.091</c:v>
                </c:pt>
                <c:pt idx="2">
                  <c:v>-0.099</c:v>
                </c:pt>
                <c:pt idx="3">
                  <c:v>-0.061</c:v>
                </c:pt>
                <c:pt idx="4">
                  <c:v>-0.113</c:v>
                </c:pt>
                <c:pt idx="5">
                  <c:v>-0.1773</c:v>
                </c:pt>
                <c:pt idx="6">
                  <c:v>-0.246</c:v>
                </c:pt>
                <c:pt idx="7">
                  <c:v>-0.555</c:v>
                </c:pt>
                <c:pt idx="8">
                  <c:v>-0.273</c:v>
                </c:pt>
                <c:pt idx="9">
                  <c:v>-0.4368</c:v>
                </c:pt>
                <c:pt idx="10">
                  <c:v>-0.803</c:v>
                </c:pt>
                <c:pt idx="11">
                  <c:v>-0.570251</c:v>
                </c:pt>
                <c:pt idx="12">
                  <c:v>-0.259</c:v>
                </c:pt>
                <c:pt idx="13">
                  <c:v>-0.2274</c:v>
                </c:pt>
                <c:pt idx="14">
                  <c:v>-0.0122</c:v>
                </c:pt>
                <c:pt idx="15">
                  <c:v>-0.000999999999999999</c:v>
                </c:pt>
                <c:pt idx="16">
                  <c:v>-0.0008</c:v>
                </c:pt>
                <c:pt idx="17">
                  <c:v>-0.0199</c:v>
                </c:pt>
                <c:pt idx="18">
                  <c:v>-0.0065</c:v>
                </c:pt>
                <c:pt idx="19">
                  <c:v>-0.016</c:v>
                </c:pt>
                <c:pt idx="20">
                  <c:v>-0.0025</c:v>
                </c:pt>
                <c:pt idx="21">
                  <c:v>-0.002</c:v>
                </c:pt>
                <c:pt idx="22">
                  <c:v>0.0</c:v>
                </c:pt>
                <c:pt idx="23">
                  <c:v>0.0</c:v>
                </c:pt>
                <c:pt idx="24">
                  <c:v>-0.075</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-0.043</c:v>
                </c:pt>
                <c:pt idx="43">
                  <c:v>0.0</c:v>
                </c:pt>
                <c:pt idx="44">
                  <c:v>0.0</c:v>
                </c:pt>
                <c:pt idx="45">
                  <c:v>0.0</c:v>
                </c:pt>
              </c:numCache>
            </c:numRef>
          </c:val>
        </c:ser>
        <c:dLbls>
          <c:showLegendKey val="0"/>
          <c:showVal val="0"/>
          <c:showCatName val="0"/>
          <c:showSerName val="0"/>
          <c:showPercent val="0"/>
          <c:showBubbleSize val="0"/>
        </c:dLbls>
        <c:gapWidth val="67"/>
        <c:overlap val="100"/>
        <c:axId val="2082285720"/>
        <c:axId val="2082289208"/>
      </c:barChart>
      <c:catAx>
        <c:axId val="2082285720"/>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82289208"/>
        <c:crosses val="autoZero"/>
        <c:auto val="1"/>
        <c:lblAlgn val="ctr"/>
        <c:lblOffset val="100"/>
        <c:tickLblSkip val="5"/>
        <c:tickMarkSkip val="5"/>
        <c:noMultiLvlLbl val="0"/>
      </c:catAx>
      <c:valAx>
        <c:axId val="2082289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82285720"/>
        <c:crossesAt val="14.0"/>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15864683581"/>
          <c:y val="0.224537037037037"/>
          <c:w val="0.827658209390493"/>
          <c:h val="0.684204943132108"/>
        </c:manualLayout>
      </c:layout>
      <c:barChart>
        <c:barDir val="col"/>
        <c:grouping val="clustered"/>
        <c:varyColors val="0"/>
        <c:ser>
          <c:idx val="0"/>
          <c:order val="0"/>
          <c:tx>
            <c:strRef>
              <c:f>Crit_Driver_ITC!$B$34</c:f>
              <c:strCache>
                <c:ptCount val="1"/>
                <c:pt idx="0">
                  <c:v>AEO18</c:v>
                </c:pt>
              </c:strCache>
            </c:strRef>
          </c:tx>
          <c:spPr>
            <a:solidFill>
              <a:schemeClr val="accent5">
                <a:lumMod val="60000"/>
                <a:lumOff val="40000"/>
              </a:schemeClr>
            </a:solidFill>
            <a:ln>
              <a:noFill/>
            </a:ln>
            <a:effectLst/>
          </c:spPr>
          <c:invertIfNegative val="0"/>
          <c:cat>
            <c:numRef>
              <c:f>Crit_Driver_ITC!$M$33:$P$33</c:f>
              <c:numCache>
                <c:formatCode>General</c:formatCode>
                <c:ptCount val="4"/>
                <c:pt idx="0">
                  <c:v>2020.0</c:v>
                </c:pt>
                <c:pt idx="1">
                  <c:v>2021.0</c:v>
                </c:pt>
                <c:pt idx="2">
                  <c:v>2022.0</c:v>
                </c:pt>
                <c:pt idx="3">
                  <c:v>2023.0</c:v>
                </c:pt>
              </c:numCache>
            </c:numRef>
          </c:cat>
          <c:val>
            <c:numRef>
              <c:f>Crit_Driver_ITC!$M$35:$P$35</c:f>
              <c:numCache>
                <c:formatCode>General</c:formatCode>
                <c:ptCount val="4"/>
                <c:pt idx="0">
                  <c:v>45.302402</c:v>
                </c:pt>
                <c:pt idx="1">
                  <c:v>48.941589</c:v>
                </c:pt>
                <c:pt idx="2">
                  <c:v>48.941582</c:v>
                </c:pt>
                <c:pt idx="3">
                  <c:v>48.941582</c:v>
                </c:pt>
              </c:numCache>
            </c:numRef>
          </c:val>
        </c:ser>
        <c:ser>
          <c:idx val="1"/>
          <c:order val="1"/>
          <c:tx>
            <c:strRef>
              <c:f>Crit_Driver_ITC!$B$33</c:f>
              <c:strCache>
                <c:ptCount val="1"/>
                <c:pt idx="0">
                  <c:v>AEO19</c:v>
                </c:pt>
              </c:strCache>
            </c:strRef>
          </c:tx>
          <c:spPr>
            <a:solidFill>
              <a:schemeClr val="tx2"/>
            </a:solidFill>
            <a:ln>
              <a:noFill/>
            </a:ln>
            <a:effectLst/>
          </c:spPr>
          <c:invertIfNegative val="0"/>
          <c:cat>
            <c:numRef>
              <c:f>Crit_Driver_ITC!$M$33:$P$33</c:f>
              <c:numCache>
                <c:formatCode>General</c:formatCode>
                <c:ptCount val="4"/>
                <c:pt idx="0">
                  <c:v>2020.0</c:v>
                </c:pt>
                <c:pt idx="1">
                  <c:v>2021.0</c:v>
                </c:pt>
                <c:pt idx="2">
                  <c:v>2022.0</c:v>
                </c:pt>
                <c:pt idx="3">
                  <c:v>2023.0</c:v>
                </c:pt>
              </c:numCache>
            </c:numRef>
          </c:cat>
          <c:val>
            <c:numRef>
              <c:f>Crit_Driver_ITC!$M$34:$P$34</c:f>
              <c:numCache>
                <c:formatCode>General</c:formatCode>
                <c:ptCount val="4"/>
                <c:pt idx="0">
                  <c:v>40.978069</c:v>
                </c:pt>
                <c:pt idx="1">
                  <c:v>49.367062</c:v>
                </c:pt>
                <c:pt idx="2">
                  <c:v>59.01439300000001</c:v>
                </c:pt>
                <c:pt idx="3">
                  <c:v>70.10882599999998</c:v>
                </c:pt>
              </c:numCache>
            </c:numRef>
          </c:val>
        </c:ser>
        <c:dLbls>
          <c:showLegendKey val="0"/>
          <c:showVal val="0"/>
          <c:showCatName val="0"/>
          <c:showSerName val="0"/>
          <c:showPercent val="0"/>
          <c:showBubbleSize val="0"/>
        </c:dLbls>
        <c:gapWidth val="219"/>
        <c:axId val="2083947992"/>
        <c:axId val="2083951528"/>
      </c:barChart>
      <c:catAx>
        <c:axId val="2083947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3951528"/>
        <c:crosses val="autoZero"/>
        <c:auto val="1"/>
        <c:lblAlgn val="ctr"/>
        <c:lblOffset val="100"/>
        <c:noMultiLvlLbl val="0"/>
      </c:catAx>
      <c:valAx>
        <c:axId val="208395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3947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Sheet0!$B$17</c:f>
              <c:strCache>
                <c:ptCount val="1"/>
                <c:pt idx="0">
                  <c:v>PTF Ağırlıklı Ortalama USD</c:v>
                </c:pt>
              </c:strCache>
            </c:strRef>
          </c:tx>
          <c:marker>
            <c:symbol val="none"/>
          </c:marker>
          <c:cat>
            <c:strRef>
              <c:f>Sheet0!$A$18:$A$27</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Sheet0!$B$18:$B$27</c:f>
              <c:numCache>
                <c:formatCode>#,##0.00\ _₺</c:formatCode>
                <c:ptCount val="10"/>
                <c:pt idx="0">
                  <c:v>88.19650937297988</c:v>
                </c:pt>
                <c:pt idx="1">
                  <c:v>94.7</c:v>
                </c:pt>
                <c:pt idx="2">
                  <c:v>86.26946107784431</c:v>
                </c:pt>
                <c:pt idx="3">
                  <c:v>87.16118237590628</c:v>
                </c:pt>
                <c:pt idx="4">
                  <c:v>82.89847448711206</c:v>
                </c:pt>
                <c:pt idx="5">
                  <c:v>76.4579524680073</c:v>
                </c:pt>
                <c:pt idx="6">
                  <c:v>52.93014705882349</c:v>
                </c:pt>
                <c:pt idx="7">
                  <c:v>49.09632571996027</c:v>
                </c:pt>
                <c:pt idx="8">
                  <c:v>46.08278508771927</c:v>
                </c:pt>
                <c:pt idx="9">
                  <c:v>48.16666666666653</c:v>
                </c:pt>
              </c:numCache>
            </c:numRef>
          </c:val>
          <c:smooth val="0"/>
        </c:ser>
        <c:ser>
          <c:idx val="1"/>
          <c:order val="1"/>
          <c:tx>
            <c:strRef>
              <c:f>Sheet0!$C$17</c:f>
              <c:strCache>
                <c:ptCount val="1"/>
                <c:pt idx="0">
                  <c:v>SMF Ağırlıklı Ortalama USD</c:v>
                </c:pt>
              </c:strCache>
            </c:strRef>
          </c:tx>
          <c:marker>
            <c:symbol val="none"/>
          </c:marker>
          <c:cat>
            <c:strRef>
              <c:f>Sheet0!$A$18:$A$27</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Sheet0!$C$18:$C$27</c:f>
              <c:numCache>
                <c:formatCode>#,##0.00\ _₺</c:formatCode>
                <c:ptCount val="10"/>
                <c:pt idx="0">
                  <c:v>89.10795087265656</c:v>
                </c:pt>
                <c:pt idx="1">
                  <c:v>87.36</c:v>
                </c:pt>
                <c:pt idx="2">
                  <c:v>78.5868263473054</c:v>
                </c:pt>
                <c:pt idx="3">
                  <c:v>80.10596765197991</c:v>
                </c:pt>
                <c:pt idx="4">
                  <c:v>82.00420831141504</c:v>
                </c:pt>
                <c:pt idx="5">
                  <c:v>79.12248628884825</c:v>
                </c:pt>
                <c:pt idx="6">
                  <c:v>52.58088235294115</c:v>
                </c:pt>
                <c:pt idx="7">
                  <c:v>47.2658060244952</c:v>
                </c:pt>
                <c:pt idx="8">
                  <c:v>45.72094298245613</c:v>
                </c:pt>
                <c:pt idx="9">
                  <c:v>47.91458333333324</c:v>
                </c:pt>
              </c:numCache>
            </c:numRef>
          </c:val>
          <c:smooth val="0"/>
        </c:ser>
        <c:ser>
          <c:idx val="2"/>
          <c:order val="2"/>
          <c:tx>
            <c:strRef>
              <c:f>Sheet0!$D$17</c:f>
              <c:strCache>
                <c:ptCount val="1"/>
                <c:pt idx="0">
                  <c:v>Akkuyu NGS Fiyat USD</c:v>
                </c:pt>
              </c:strCache>
            </c:strRef>
          </c:tx>
          <c:marker>
            <c:symbol val="none"/>
          </c:marker>
          <c:cat>
            <c:strRef>
              <c:f>Sheet0!$A$18:$A$27</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Sheet0!$D$18:$D$27</c:f>
              <c:numCache>
                <c:formatCode>#,##0.00\ _₺</c:formatCode>
                <c:ptCount val="10"/>
                <c:pt idx="0">
                  <c:v>123.5</c:v>
                </c:pt>
                <c:pt idx="1">
                  <c:v>123.5</c:v>
                </c:pt>
                <c:pt idx="2">
                  <c:v>123.5</c:v>
                </c:pt>
                <c:pt idx="3">
                  <c:v>123.5</c:v>
                </c:pt>
                <c:pt idx="4">
                  <c:v>123.5</c:v>
                </c:pt>
                <c:pt idx="5">
                  <c:v>123.5</c:v>
                </c:pt>
                <c:pt idx="6">
                  <c:v>123.5</c:v>
                </c:pt>
                <c:pt idx="7">
                  <c:v>123.5</c:v>
                </c:pt>
                <c:pt idx="8">
                  <c:v>123.5</c:v>
                </c:pt>
                <c:pt idx="9">
                  <c:v>123.5</c:v>
                </c:pt>
              </c:numCache>
            </c:numRef>
          </c:val>
          <c:smooth val="0"/>
        </c:ser>
        <c:ser>
          <c:idx val="3"/>
          <c:order val="3"/>
          <c:tx>
            <c:strRef>
              <c:f>Sheet0!$E$17</c:f>
              <c:strCache>
                <c:ptCount val="1"/>
                <c:pt idx="0">
                  <c:v>Sinop NGS Fiyat USD</c:v>
                </c:pt>
              </c:strCache>
            </c:strRef>
          </c:tx>
          <c:marker>
            <c:symbol val="none"/>
          </c:marker>
          <c:cat>
            <c:strRef>
              <c:f>Sheet0!$A$18:$A$27</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Sheet0!$E$18:$E$27</c:f>
              <c:numCache>
                <c:formatCode>#,##0.00\ _₺</c:formatCode>
                <c:ptCount val="10"/>
                <c:pt idx="0">
                  <c:v>108.0</c:v>
                </c:pt>
                <c:pt idx="1">
                  <c:v>108.0</c:v>
                </c:pt>
                <c:pt idx="2">
                  <c:v>108.0</c:v>
                </c:pt>
                <c:pt idx="3">
                  <c:v>108.0</c:v>
                </c:pt>
                <c:pt idx="4">
                  <c:v>108.0</c:v>
                </c:pt>
                <c:pt idx="5">
                  <c:v>108.0</c:v>
                </c:pt>
                <c:pt idx="6">
                  <c:v>108.0</c:v>
                </c:pt>
                <c:pt idx="7">
                  <c:v>108.0</c:v>
                </c:pt>
                <c:pt idx="8">
                  <c:v>108.0</c:v>
                </c:pt>
                <c:pt idx="9">
                  <c:v>108.0</c:v>
                </c:pt>
              </c:numCache>
            </c:numRef>
          </c:val>
          <c:smooth val="0"/>
        </c:ser>
        <c:dLbls>
          <c:showLegendKey val="0"/>
          <c:showVal val="0"/>
          <c:showCatName val="0"/>
          <c:showSerName val="0"/>
          <c:showPercent val="0"/>
          <c:showBubbleSize val="0"/>
        </c:dLbls>
        <c:marker val="1"/>
        <c:smooth val="0"/>
        <c:axId val="2029806872"/>
        <c:axId val="2085890600"/>
      </c:lineChart>
      <c:catAx>
        <c:axId val="2029806872"/>
        <c:scaling>
          <c:orientation val="minMax"/>
        </c:scaling>
        <c:delete val="0"/>
        <c:axPos val="b"/>
        <c:numFmt formatCode="General" sourceLinked="0"/>
        <c:majorTickMark val="out"/>
        <c:minorTickMark val="none"/>
        <c:tickLblPos val="nextTo"/>
        <c:crossAx val="2085890600"/>
        <c:crosses val="autoZero"/>
        <c:auto val="1"/>
        <c:lblAlgn val="ctr"/>
        <c:lblOffset val="100"/>
        <c:noMultiLvlLbl val="0"/>
      </c:catAx>
      <c:valAx>
        <c:axId val="2085890600"/>
        <c:scaling>
          <c:orientation val="minMax"/>
        </c:scaling>
        <c:delete val="0"/>
        <c:axPos val="l"/>
        <c:majorGridlines/>
        <c:numFmt formatCode="#,##0.00\ _₺" sourceLinked="1"/>
        <c:majorTickMark val="out"/>
        <c:minorTickMark val="none"/>
        <c:tickLblPos val="nextTo"/>
        <c:crossAx val="2029806872"/>
        <c:crosses val="autoZero"/>
        <c:crossBetween val="between"/>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0.12662</cdr:x>
      <cdr:y>0.1507</cdr:y>
    </cdr:from>
    <cdr:to>
      <cdr:x>0.35193</cdr:x>
      <cdr:y>0.39191</cdr:y>
    </cdr:to>
    <cdr:sp macro="" textlink="">
      <cdr:nvSpPr>
        <cdr:cNvPr id="6" name="TextBox 1"/>
        <cdr:cNvSpPr txBox="1"/>
      </cdr:nvSpPr>
      <cdr:spPr bwMode="auto">
        <a:xfrm xmlns:a="http://schemas.openxmlformats.org/drawingml/2006/main">
          <a:off x="597242" y="689160"/>
          <a:ext cx="1062749" cy="11030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2018</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endParaRPr lang="en-US" sz="1400" dirty="0">
            <a:solidFill>
              <a:schemeClr val="bg2"/>
            </a:solidFill>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400" dirty="0">
              <a:solidFill>
                <a:schemeClr val="bg2"/>
              </a:solidFill>
              <a:ea typeface="Times New Roman" charset="0"/>
              <a:cs typeface="Times New Roman" charset="0"/>
            </a:rPr>
            <a:t>	</a:t>
          </a:r>
          <a:r>
            <a:rPr lang="en-US" sz="1400" dirty="0" smtClean="0">
              <a:solidFill>
                <a:schemeClr val="bg2"/>
              </a:solidFill>
              <a:ea typeface="Times New Roman" charset="0"/>
              <a:cs typeface="Times New Roman" charset="0"/>
            </a:rPr>
            <a:t>             </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3.64538E-7</cdr:y>
    </cdr:from>
    <cdr:to>
      <cdr:x>1</cdr:x>
      <cdr:y>0.1007</cdr:y>
    </cdr:to>
    <cdr:sp macro="" textlink="">
      <cdr:nvSpPr>
        <cdr:cNvPr id="7" name="TextBox 5"/>
        <cdr:cNvSpPr txBox="1"/>
      </cdr:nvSpPr>
      <cdr:spPr bwMode="auto">
        <a:xfrm xmlns:a="http://schemas.openxmlformats.org/drawingml/2006/main">
          <a:off x="0" y="1"/>
          <a:ext cx="3054096" cy="2762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Electricity generation </a:t>
          </a:r>
          <a:r>
            <a:rPr lang="en-US" sz="1400" b="1" i="0" baseline="0" dirty="0" smtClean="0">
              <a:solidFill>
                <a:schemeClr val="tx1"/>
              </a:solidFill>
              <a:latin typeface="+mn-lt"/>
              <a:ea typeface="Times New Roman" charset="0"/>
              <a:cs typeface="Times New Roman" charset="0"/>
            </a:rPr>
            <a:t>from selected fuels </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(Reference </a:t>
          </a:r>
          <a:r>
            <a:rPr lang="en-US" sz="1400" b="1" dirty="0" smtClean="0">
              <a:solidFill>
                <a:schemeClr val="tx1"/>
              </a:solidFill>
              <a:ea typeface="Times New Roman" charset="0"/>
              <a:cs typeface="Times New Roman" charset="0"/>
            </a:rPr>
            <a:t>case)</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billion kilowatthours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0.76803</cdr:x>
      <cdr:y>0.34957</cdr:y>
    </cdr:from>
    <cdr:to>
      <cdr:x>0.93616</cdr:x>
      <cdr:y>0.7648</cdr:y>
    </cdr:to>
    <cdr:sp macro="" textlink="">
      <cdr:nvSpPr>
        <cdr:cNvPr id="9" name="TextBox 1"/>
        <cdr:cNvSpPr txBox="1"/>
      </cdr:nvSpPr>
      <cdr:spPr bwMode="auto">
        <a:xfrm xmlns:a="http://schemas.openxmlformats.org/drawingml/2006/main">
          <a:off x="3622676" y="1569915"/>
          <a:ext cx="793009" cy="18648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coal</a:t>
          </a:r>
        </a:p>
      </cdr:txBody>
    </cdr:sp>
  </cdr:relSizeAnchor>
  <cdr:relSizeAnchor xmlns:cdr="http://schemas.openxmlformats.org/drawingml/2006/chartDrawing">
    <cdr:from>
      <cdr:x>0.69137</cdr:x>
      <cdr:y>0.38544</cdr:y>
    </cdr:from>
    <cdr:to>
      <cdr:x>0.75583</cdr:x>
      <cdr:y>0.44226</cdr:y>
    </cdr:to>
    <cdr:sp macro="" textlink="">
      <cdr:nvSpPr>
        <cdr:cNvPr id="2" name="TextBox 1"/>
        <cdr:cNvSpPr txBox="1"/>
      </cdr:nvSpPr>
      <cdr:spPr bwMode="auto">
        <a:xfrm xmlns:a="http://schemas.openxmlformats.org/drawingml/2006/main">
          <a:off x="3261092" y="1731031"/>
          <a:ext cx="304047"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chemeClr val="bg1"/>
              </a:solidFill>
              <a:latin typeface="+mn-lt"/>
              <a:ea typeface="Times New Roman" charset="0"/>
              <a:cs typeface="Times New Roman" charset="0"/>
            </a:rPr>
            <a:t>39%</a:t>
          </a:r>
        </a:p>
      </cdr:txBody>
    </cdr:sp>
  </cdr:relSizeAnchor>
  <cdr:relSizeAnchor xmlns:cdr="http://schemas.openxmlformats.org/drawingml/2006/chartDrawing">
    <cdr:from>
      <cdr:x>0.68858</cdr:x>
      <cdr:y>0.59423</cdr:y>
    </cdr:from>
    <cdr:to>
      <cdr:x>0.75304</cdr:x>
      <cdr:y>0.65105</cdr:y>
    </cdr:to>
    <cdr:sp macro="" textlink="">
      <cdr:nvSpPr>
        <cdr:cNvPr id="12" name="TextBox 1"/>
        <cdr:cNvSpPr txBox="1"/>
      </cdr:nvSpPr>
      <cdr:spPr bwMode="auto">
        <a:xfrm xmlns:a="http://schemas.openxmlformats.org/drawingml/2006/main">
          <a:off x="3247915" y="2668712"/>
          <a:ext cx="304047"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31%</a:t>
          </a:r>
        </a:p>
      </cdr:txBody>
    </cdr:sp>
  </cdr:relSizeAnchor>
  <cdr:relSizeAnchor xmlns:cdr="http://schemas.openxmlformats.org/drawingml/2006/chartDrawing">
    <cdr:from>
      <cdr:x>0.68684</cdr:x>
      <cdr:y>0.73014</cdr:y>
    </cdr:from>
    <cdr:to>
      <cdr:x>0.7513</cdr:x>
      <cdr:y>0.78695</cdr:y>
    </cdr:to>
    <cdr:sp macro="" textlink="">
      <cdr:nvSpPr>
        <cdr:cNvPr id="13" name="TextBox 1"/>
        <cdr:cNvSpPr txBox="1"/>
      </cdr:nvSpPr>
      <cdr:spPr bwMode="auto">
        <a:xfrm xmlns:a="http://schemas.openxmlformats.org/drawingml/2006/main">
          <a:off x="3239690" y="3279092"/>
          <a:ext cx="304046" cy="2551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12%</a:t>
          </a:r>
        </a:p>
      </cdr:txBody>
    </cdr:sp>
  </cdr:relSizeAnchor>
  <cdr:relSizeAnchor xmlns:cdr="http://schemas.openxmlformats.org/drawingml/2006/chartDrawing">
    <cdr:from>
      <cdr:x>0.69553</cdr:x>
      <cdr:y>0.82371</cdr:y>
    </cdr:from>
    <cdr:to>
      <cdr:x>0.75999</cdr:x>
      <cdr:y>0.88053</cdr:y>
    </cdr:to>
    <cdr:sp macro="" textlink="">
      <cdr:nvSpPr>
        <cdr:cNvPr id="14" name="TextBox 1"/>
        <cdr:cNvSpPr txBox="1"/>
      </cdr:nvSpPr>
      <cdr:spPr bwMode="auto">
        <a:xfrm xmlns:a="http://schemas.openxmlformats.org/drawingml/2006/main">
          <a:off x="3280715" y="3699315"/>
          <a:ext cx="304047" cy="2551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17%</a:t>
          </a:r>
        </a:p>
      </cdr:txBody>
    </cdr:sp>
  </cdr:relSizeAnchor>
  <cdr:relSizeAnchor xmlns:cdr="http://schemas.openxmlformats.org/drawingml/2006/chartDrawing">
    <cdr:from>
      <cdr:x>0.26837</cdr:x>
      <cdr:y>0.69981</cdr:y>
    </cdr:from>
    <cdr:to>
      <cdr:x>0.33284</cdr:x>
      <cdr:y>0.75663</cdr:y>
    </cdr:to>
    <cdr:sp macro="" textlink="">
      <cdr:nvSpPr>
        <cdr:cNvPr id="15" name="TextBox 1"/>
        <cdr:cNvSpPr txBox="1"/>
      </cdr:nvSpPr>
      <cdr:spPr bwMode="auto">
        <a:xfrm xmlns:a="http://schemas.openxmlformats.org/drawingml/2006/main">
          <a:off x="1472382" y="2346311"/>
          <a:ext cx="353708" cy="190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0.26838</cdr:x>
      <cdr:y>0.59469</cdr:y>
    </cdr:from>
    <cdr:to>
      <cdr:x>0.33284</cdr:x>
      <cdr:y>0.65151</cdr:y>
    </cdr:to>
    <cdr:sp macro="" textlink="">
      <cdr:nvSpPr>
        <cdr:cNvPr id="16" name="TextBox 1"/>
        <cdr:cNvSpPr txBox="1"/>
      </cdr:nvSpPr>
      <cdr:spPr bwMode="auto">
        <a:xfrm xmlns:a="http://schemas.openxmlformats.org/drawingml/2006/main">
          <a:off x="1472437" y="1993883"/>
          <a:ext cx="353653" cy="1905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18%</a:t>
          </a:r>
        </a:p>
      </cdr:txBody>
    </cdr:sp>
  </cdr:relSizeAnchor>
  <cdr:relSizeAnchor xmlns:cdr="http://schemas.openxmlformats.org/drawingml/2006/chartDrawing">
    <cdr:from>
      <cdr:x>0.26491</cdr:x>
      <cdr:y>0.45834</cdr:y>
    </cdr:from>
    <cdr:to>
      <cdr:x>0.32937</cdr:x>
      <cdr:y>0.51515</cdr:y>
    </cdr:to>
    <cdr:sp macro="" textlink="">
      <cdr:nvSpPr>
        <cdr:cNvPr id="17" name="TextBox 1"/>
        <cdr:cNvSpPr txBox="1"/>
      </cdr:nvSpPr>
      <cdr:spPr bwMode="auto">
        <a:xfrm xmlns:a="http://schemas.openxmlformats.org/drawingml/2006/main">
          <a:off x="1453387" y="1536717"/>
          <a:ext cx="353653" cy="1904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34%</a:t>
          </a:r>
        </a:p>
      </cdr:txBody>
    </cdr:sp>
  </cdr:relSizeAnchor>
  <cdr:relSizeAnchor xmlns:cdr="http://schemas.openxmlformats.org/drawingml/2006/chartDrawing">
    <cdr:from>
      <cdr:x>0.27566</cdr:x>
      <cdr:y>0.80493</cdr:y>
    </cdr:from>
    <cdr:to>
      <cdr:x>0.34012</cdr:x>
      <cdr:y>0.86174</cdr:y>
    </cdr:to>
    <cdr:sp macro="" textlink="">
      <cdr:nvSpPr>
        <cdr:cNvPr id="18" name="TextBox 1"/>
        <cdr:cNvSpPr txBox="1"/>
      </cdr:nvSpPr>
      <cdr:spPr bwMode="auto">
        <a:xfrm xmlns:a="http://schemas.openxmlformats.org/drawingml/2006/main">
          <a:off x="1512360" y="2698761"/>
          <a:ext cx="353653" cy="1904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28%</a:t>
          </a:r>
        </a:p>
      </cdr:txBody>
    </cdr:sp>
  </cdr:relSizeAnchor>
</c:userShapes>
</file>

<file path=ppt/drawings/drawing2.xml><?xml version="1.0" encoding="utf-8"?>
<c:userShapes xmlns:c="http://schemas.openxmlformats.org/drawingml/2006/chart">
  <cdr:relSizeAnchor xmlns:cdr="http://schemas.openxmlformats.org/drawingml/2006/chartDrawing">
    <cdr:from>
      <cdr:x>0.00521</cdr:x>
      <cdr:y>0</cdr:y>
    </cdr:from>
    <cdr:to>
      <cdr:x>0.9952</cdr:x>
      <cdr:y>0.23264</cdr:y>
    </cdr:to>
    <cdr:sp macro="" textlink="">
      <cdr:nvSpPr>
        <cdr:cNvPr id="2" name="TextBox 1"/>
        <cdr:cNvSpPr txBox="1"/>
      </cdr:nvSpPr>
      <cdr:spPr bwMode="auto">
        <a:xfrm xmlns:a="http://schemas.openxmlformats.org/drawingml/2006/main">
          <a:off x="31015" y="0"/>
          <a:ext cx="5893535" cy="8110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Renewable electricity generation, including </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end-use (Reference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kilowatthours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0.12482</cdr:x>
      <cdr:y>0.15916</cdr:y>
    </cdr:from>
    <cdr:to>
      <cdr:x>0.33778</cdr:x>
      <cdr:y>0.30551</cdr:y>
    </cdr:to>
    <cdr:sp macro="" textlink="">
      <cdr:nvSpPr>
        <cdr:cNvPr id="6" name="TextBox 1"/>
        <cdr:cNvSpPr txBox="1"/>
      </cdr:nvSpPr>
      <cdr:spPr bwMode="auto">
        <a:xfrm xmlns:a="http://schemas.openxmlformats.org/drawingml/2006/main">
          <a:off x="743069" y="554863"/>
          <a:ext cx="1267778" cy="5101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2018</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0.71285</cdr:x>
      <cdr:y>0.34316</cdr:y>
    </cdr:from>
    <cdr:to>
      <cdr:x>1</cdr:x>
      <cdr:y>0.81396</cdr:y>
    </cdr:to>
    <cdr:sp macro="" textlink="">
      <cdr:nvSpPr>
        <cdr:cNvPr id="7" name="TextBox 1"/>
        <cdr:cNvSpPr txBox="1"/>
      </cdr:nvSpPr>
      <cdr:spPr>
        <a:xfrm xmlns:a="http://schemas.openxmlformats.org/drawingml/2006/main">
          <a:off x="3084880" y="1541147"/>
          <a:ext cx="1242645" cy="2114381"/>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4"/>
              </a:solidFill>
            </a:rPr>
            <a:t>solar</a:t>
          </a:r>
          <a:r>
            <a:rPr lang="en-US" sz="1400" b="1" baseline="0" dirty="0" smtClean="0">
              <a:solidFill>
                <a:schemeClr val="accent4"/>
              </a:solidFill>
            </a:rPr>
            <a:t> PV</a:t>
          </a:r>
          <a:r>
            <a:rPr lang="en-US" sz="1400" b="1" dirty="0" smtClean="0">
              <a:solidFill>
                <a:schemeClr val="accent4"/>
              </a:solidFill>
            </a:rPr>
            <a:t> </a:t>
          </a:r>
        </a:p>
        <a:p xmlns:a="http://schemas.openxmlformats.org/drawingml/2006/main">
          <a:r>
            <a:rPr lang="en-US" sz="1400" b="1" dirty="0" smtClean="0">
              <a:solidFill>
                <a:schemeClr val="accent3"/>
              </a:solidFill>
            </a:rPr>
            <a:t>wind</a:t>
          </a:r>
        </a:p>
        <a:p xmlns:a="http://schemas.openxmlformats.org/drawingml/2006/main">
          <a:r>
            <a:rPr lang="en-US" sz="1400" b="1" dirty="0" smtClean="0">
              <a:solidFill>
                <a:schemeClr val="accent2"/>
              </a:solidFill>
            </a:rPr>
            <a:t>geothermal</a:t>
          </a:r>
        </a:p>
        <a:p xmlns:a="http://schemas.openxmlformats.org/drawingml/2006/main">
          <a:r>
            <a:rPr lang="en-US" sz="1400" b="1" dirty="0" smtClean="0">
              <a:solidFill>
                <a:schemeClr val="accent1">
                  <a:lumMod val="75000"/>
                </a:schemeClr>
              </a:solidFill>
            </a:rPr>
            <a:t>hydroelectric</a:t>
          </a:r>
        </a:p>
        <a:p xmlns:a="http://schemas.openxmlformats.org/drawingml/2006/main">
          <a:r>
            <a:rPr lang="en-US" sz="1400" b="1" dirty="0" smtClean="0">
              <a:solidFill>
                <a:schemeClr val="bg1">
                  <a:lumMod val="75000"/>
                </a:schemeClr>
              </a:solidFill>
            </a:rPr>
            <a:t>other</a:t>
          </a:r>
        </a:p>
        <a:p xmlns:a="http://schemas.openxmlformats.org/drawingml/2006/main">
          <a:endParaRPr lang="en-US" sz="900" b="1" dirty="0">
            <a:solidFill>
              <a:schemeClr val="accent4"/>
            </a:solidFill>
          </a:endParaRPr>
        </a:p>
      </cdr:txBody>
    </cdr:sp>
  </cdr:relSizeAnchor>
  <cdr:relSizeAnchor xmlns:cdr="http://schemas.openxmlformats.org/drawingml/2006/chartDrawing">
    <cdr:from>
      <cdr:x>0.64242</cdr:x>
      <cdr:y>0.41178</cdr:y>
    </cdr:from>
    <cdr:to>
      <cdr:x>0.71853</cdr:x>
      <cdr:y>0.4686</cdr:y>
    </cdr:to>
    <cdr:sp macro="" textlink="">
      <cdr:nvSpPr>
        <cdr:cNvPr id="5" name="TextBox 1"/>
        <cdr:cNvSpPr txBox="1"/>
      </cdr:nvSpPr>
      <cdr:spPr bwMode="auto">
        <a:xfrm xmlns:a="http://schemas.openxmlformats.org/drawingml/2006/main">
          <a:off x="2780079" y="1849321"/>
          <a:ext cx="329391"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48%</a:t>
          </a:r>
        </a:p>
      </cdr:txBody>
    </cdr:sp>
  </cdr:relSizeAnchor>
  <cdr:relSizeAnchor xmlns:cdr="http://schemas.openxmlformats.org/drawingml/2006/chartDrawing">
    <cdr:from>
      <cdr:x>0.25617</cdr:x>
      <cdr:y>0.65731</cdr:y>
    </cdr:from>
    <cdr:to>
      <cdr:x>0.3336</cdr:x>
      <cdr:y>0.71413</cdr:y>
    </cdr:to>
    <cdr:sp macro="" textlink="">
      <cdr:nvSpPr>
        <cdr:cNvPr id="8" name="TextBox 1"/>
        <cdr:cNvSpPr txBox="1"/>
      </cdr:nvSpPr>
      <cdr:spPr bwMode="auto">
        <a:xfrm xmlns:a="http://schemas.openxmlformats.org/drawingml/2006/main">
          <a:off x="1108565" y="2951991"/>
          <a:ext cx="335083"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37%</a:t>
          </a:r>
        </a:p>
      </cdr:txBody>
    </cdr:sp>
  </cdr:relSizeAnchor>
  <cdr:relSizeAnchor xmlns:cdr="http://schemas.openxmlformats.org/drawingml/2006/chartDrawing">
    <cdr:from>
      <cdr:x>0.63519</cdr:x>
      <cdr:y>0.77304</cdr:y>
    </cdr:from>
    <cdr:to>
      <cdr:x>0.7093</cdr:x>
      <cdr:y>0.82986</cdr:y>
    </cdr:to>
    <cdr:sp macro="" textlink="">
      <cdr:nvSpPr>
        <cdr:cNvPr id="9" name="TextBox 1"/>
        <cdr:cNvSpPr txBox="1"/>
      </cdr:nvSpPr>
      <cdr:spPr bwMode="auto">
        <a:xfrm xmlns:a="http://schemas.openxmlformats.org/drawingml/2006/main">
          <a:off x="2748817" y="3471750"/>
          <a:ext cx="320684"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18%</a:t>
          </a:r>
        </a:p>
      </cdr:txBody>
    </cdr:sp>
  </cdr:relSizeAnchor>
  <cdr:relSizeAnchor xmlns:cdr="http://schemas.openxmlformats.org/drawingml/2006/chartDrawing">
    <cdr:from>
      <cdr:x>0.64964</cdr:x>
      <cdr:y>0.62137</cdr:y>
    </cdr:from>
    <cdr:to>
      <cdr:x>0.72576</cdr:x>
      <cdr:y>0.67819</cdr:y>
    </cdr:to>
    <cdr:sp macro="" textlink="">
      <cdr:nvSpPr>
        <cdr:cNvPr id="10" name="TextBox 1"/>
        <cdr:cNvSpPr txBox="1"/>
      </cdr:nvSpPr>
      <cdr:spPr bwMode="auto">
        <a:xfrm xmlns:a="http://schemas.openxmlformats.org/drawingml/2006/main">
          <a:off x="2811340" y="2790596"/>
          <a:ext cx="329391" cy="2551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25%</a:t>
          </a:r>
        </a:p>
      </cdr:txBody>
    </cdr:sp>
  </cdr:relSizeAnchor>
  <cdr:relSizeAnchor xmlns:cdr="http://schemas.openxmlformats.org/drawingml/2006/chartDrawing">
    <cdr:from>
      <cdr:x>0.26241</cdr:x>
      <cdr:y>0.7757</cdr:y>
    </cdr:from>
    <cdr:to>
      <cdr:x>0.34082</cdr:x>
      <cdr:y>0.83252</cdr:y>
    </cdr:to>
    <cdr:sp macro="" textlink="">
      <cdr:nvSpPr>
        <cdr:cNvPr id="11" name="TextBox 1"/>
        <cdr:cNvSpPr txBox="1"/>
      </cdr:nvSpPr>
      <cdr:spPr bwMode="auto">
        <a:xfrm xmlns:a="http://schemas.openxmlformats.org/drawingml/2006/main">
          <a:off x="1135576" y="3483692"/>
          <a:ext cx="339334"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39%</a:t>
          </a:r>
        </a:p>
      </cdr:txBody>
    </cdr:sp>
  </cdr:relSizeAnchor>
  <cdr:relSizeAnchor xmlns:cdr="http://schemas.openxmlformats.org/drawingml/2006/chartDrawing">
    <cdr:from>
      <cdr:x>0.32177</cdr:x>
      <cdr:y>0.80556</cdr:y>
    </cdr:from>
    <cdr:to>
      <cdr:x>0.38737</cdr:x>
      <cdr:y>0.86238</cdr:y>
    </cdr:to>
    <cdr:sp macro="" textlink="">
      <cdr:nvSpPr>
        <cdr:cNvPr id="12" name="TextBox 1"/>
        <cdr:cNvSpPr txBox="1"/>
      </cdr:nvSpPr>
      <cdr:spPr bwMode="auto">
        <a:xfrm xmlns:a="http://schemas.openxmlformats.org/drawingml/2006/main">
          <a:off x="1392450" y="3617802"/>
          <a:ext cx="283886"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9%</a:t>
          </a:r>
        </a:p>
      </cdr:txBody>
    </cdr:sp>
  </cdr:relSizeAnchor>
  <cdr:relSizeAnchor xmlns:cdr="http://schemas.openxmlformats.org/drawingml/2006/chartDrawing">
    <cdr:from>
      <cdr:x>0.25358</cdr:x>
      <cdr:y>0.49637</cdr:y>
    </cdr:from>
    <cdr:to>
      <cdr:x>0.35166</cdr:x>
      <cdr:y>0.55319</cdr:y>
    </cdr:to>
    <cdr:sp macro="" textlink="">
      <cdr:nvSpPr>
        <cdr:cNvPr id="13" name="TextBox 1"/>
        <cdr:cNvSpPr txBox="1"/>
      </cdr:nvSpPr>
      <cdr:spPr bwMode="auto">
        <a:xfrm xmlns:a="http://schemas.openxmlformats.org/drawingml/2006/main">
          <a:off x="1097390" y="2229216"/>
          <a:ext cx="424412"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13%</a:t>
          </a:r>
        </a:p>
      </cdr:txBody>
    </cdr:sp>
  </cdr:relSizeAnchor>
  <cdr:relSizeAnchor xmlns:cdr="http://schemas.openxmlformats.org/drawingml/2006/chartDrawing">
    <cdr:from>
      <cdr:x>0.74557</cdr:x>
      <cdr:y>0.71402</cdr:y>
    </cdr:from>
    <cdr:to>
      <cdr:x>0.81117</cdr:x>
      <cdr:y>0.77084</cdr:y>
    </cdr:to>
    <cdr:sp macro="" textlink="">
      <cdr:nvSpPr>
        <cdr:cNvPr id="14" name="TextBox 1"/>
        <cdr:cNvSpPr txBox="1"/>
      </cdr:nvSpPr>
      <cdr:spPr bwMode="auto">
        <a:xfrm xmlns:a="http://schemas.openxmlformats.org/drawingml/2006/main">
          <a:off x="3226493" y="3206691"/>
          <a:ext cx="283886"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4%</a:t>
          </a:r>
        </a:p>
      </cdr:txBody>
    </cdr:sp>
  </cdr:relSizeAnchor>
  <cdr:relSizeAnchor xmlns:cdr="http://schemas.openxmlformats.org/drawingml/2006/chartDrawing">
    <cdr:from>
      <cdr:x>0.75399</cdr:x>
      <cdr:y>0.84974</cdr:y>
    </cdr:from>
    <cdr:to>
      <cdr:x>0.81959</cdr:x>
      <cdr:y>0.90656</cdr:y>
    </cdr:to>
    <cdr:sp macro="" textlink="">
      <cdr:nvSpPr>
        <cdr:cNvPr id="15" name="TextBox 1"/>
        <cdr:cNvSpPr txBox="1"/>
      </cdr:nvSpPr>
      <cdr:spPr bwMode="auto">
        <a:xfrm xmlns:a="http://schemas.openxmlformats.org/drawingml/2006/main">
          <a:off x="3262897" y="3816212"/>
          <a:ext cx="283885" cy="2551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5%</a:t>
          </a:r>
        </a:p>
      </cdr:txBody>
    </cdr:sp>
  </cdr:relSizeAnchor>
  <cdr:relSizeAnchor xmlns:cdr="http://schemas.openxmlformats.org/drawingml/2006/chartDrawing">
    <cdr:from>
      <cdr:x>0.32533</cdr:x>
      <cdr:y>0.68561</cdr:y>
    </cdr:from>
    <cdr:to>
      <cdr:x>0.39093</cdr:x>
      <cdr:y>0.74243</cdr:y>
    </cdr:to>
    <cdr:sp macro="" textlink="">
      <cdr:nvSpPr>
        <cdr:cNvPr id="16" name="TextBox 1"/>
        <cdr:cNvSpPr txBox="1"/>
      </cdr:nvSpPr>
      <cdr:spPr bwMode="auto">
        <a:xfrm xmlns:a="http://schemas.openxmlformats.org/drawingml/2006/main">
          <a:off x="1936750" y="2298700"/>
          <a:ext cx="390492" cy="190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a:t>
          </a:r>
        </a:p>
      </cdr:txBody>
    </cdr:sp>
  </cdr:relSizeAnchor>
  <cdr:relSizeAnchor xmlns:cdr="http://schemas.openxmlformats.org/drawingml/2006/chartDrawing">
    <cdr:from>
      <cdr:x>0.26105</cdr:x>
      <cdr:y>0.55319</cdr:y>
    </cdr:from>
    <cdr:to>
      <cdr:x>0.30262</cdr:x>
      <cdr:y>0.63178</cdr:y>
    </cdr:to>
    <cdr:cxnSp macro="">
      <cdr:nvCxnSpPr>
        <cdr:cNvPr id="4" name="Straight Connector 3"/>
        <cdr:cNvCxnSpPr>
          <a:stCxn xmlns:a="http://schemas.openxmlformats.org/drawingml/2006/main" id="13" idx="2"/>
        </cdr:cNvCxnSpPr>
      </cdr:nvCxnSpPr>
      <cdr:spPr bwMode="auto">
        <a:xfrm xmlns:a="http://schemas.openxmlformats.org/drawingml/2006/main" flipH="1">
          <a:off x="1129716" y="2484397"/>
          <a:ext cx="179880" cy="35295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0.2608</cdr:x>
      <cdr:y>0.71402</cdr:y>
    </cdr:from>
    <cdr:to>
      <cdr:x>0.32533</cdr:x>
      <cdr:y>0.75852</cdr:y>
    </cdr:to>
    <cdr:cxnSp macro="">
      <cdr:nvCxnSpPr>
        <cdr:cNvPr id="20" name="Straight Connector 19"/>
        <cdr:cNvCxnSpPr>
          <a:stCxn xmlns:a="http://schemas.openxmlformats.org/drawingml/2006/main" id="16" idx="1"/>
        </cdr:cNvCxnSpPr>
      </cdr:nvCxnSpPr>
      <cdr:spPr bwMode="auto">
        <a:xfrm xmlns:a="http://schemas.openxmlformats.org/drawingml/2006/main" flipH="1">
          <a:off x="1552576" y="2393954"/>
          <a:ext cx="384174" cy="14922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0.71559</cdr:x>
      <cdr:y>0.87531</cdr:y>
    </cdr:from>
    <cdr:to>
      <cdr:x>0.75399</cdr:x>
      <cdr:y>0.87815</cdr:y>
    </cdr:to>
    <cdr:cxnSp macro="">
      <cdr:nvCxnSpPr>
        <cdr:cNvPr id="23" name="Straight Connector 22"/>
        <cdr:cNvCxnSpPr>
          <a:endCxn xmlns:a="http://schemas.openxmlformats.org/drawingml/2006/main" id="15" idx="1"/>
        </cdr:cNvCxnSpPr>
      </cdr:nvCxnSpPr>
      <cdr:spPr bwMode="auto">
        <a:xfrm xmlns:a="http://schemas.openxmlformats.org/drawingml/2006/main">
          <a:off x="3096720" y="3931048"/>
          <a:ext cx="166177" cy="1275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0.71197</cdr:x>
      <cdr:y>0.74242</cdr:y>
    </cdr:from>
    <cdr:to>
      <cdr:x>0.74557</cdr:x>
      <cdr:y>0.74243</cdr:y>
    </cdr:to>
    <cdr:cxnSp macro="">
      <cdr:nvCxnSpPr>
        <cdr:cNvPr id="24" name="Straight Connector 23"/>
        <cdr:cNvCxnSpPr>
          <a:endCxn xmlns:a="http://schemas.openxmlformats.org/drawingml/2006/main" id="14" idx="1"/>
        </cdr:cNvCxnSpPr>
      </cdr:nvCxnSpPr>
      <cdr:spPr bwMode="auto">
        <a:xfrm xmlns:a="http://schemas.openxmlformats.org/drawingml/2006/main">
          <a:off x="3081089" y="3334236"/>
          <a:ext cx="145404" cy="4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0.26204</cdr:x>
      <cdr:y>0.83397</cdr:y>
    </cdr:from>
    <cdr:to>
      <cdr:x>0.32177</cdr:x>
      <cdr:y>0.88132</cdr:y>
    </cdr:to>
    <cdr:cxnSp macro="">
      <cdr:nvCxnSpPr>
        <cdr:cNvPr id="30" name="Straight Connector 29"/>
        <cdr:cNvCxnSpPr>
          <a:stCxn xmlns:a="http://schemas.openxmlformats.org/drawingml/2006/main" id="12" idx="1"/>
        </cdr:cNvCxnSpPr>
      </cdr:nvCxnSpPr>
      <cdr:spPr bwMode="auto">
        <a:xfrm xmlns:a="http://schemas.openxmlformats.org/drawingml/2006/main" flipH="1">
          <a:off x="1133967" y="3745392"/>
          <a:ext cx="258483" cy="21265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0.72119</cdr:x>
      <cdr:y>0.23264</cdr:y>
    </cdr:to>
    <cdr:sp macro="" textlink="">
      <cdr:nvSpPr>
        <cdr:cNvPr id="2" name="TextBox 1"/>
        <cdr:cNvSpPr txBox="1"/>
      </cdr:nvSpPr>
      <cdr:spPr bwMode="auto">
        <a:xfrm xmlns:a="http://schemas.openxmlformats.org/drawingml/2006/main">
          <a:off x="0" y="0"/>
          <a:ext cx="4017312" cy="6381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and retirements (Reference case) </a:t>
          </a:r>
        </a:p>
        <a:p xmlns:a="http://schemas.openxmlformats.org/drawingml/2006/main">
          <a:pPr eaLnBrk="0" hangingPunct="0"/>
          <a:r>
            <a:rPr lang="en-US" sz="1400" b="0" i="0" baseline="0" dirty="0" smtClean="0">
              <a:solidFill>
                <a:sysClr val="windowText" lastClr="000000"/>
              </a:solidFill>
              <a:latin typeface="Arial" panose="020B0604020202020204" pitchFamily="34" charset="0"/>
              <a:ea typeface="Times New Roman" charset="0"/>
              <a:cs typeface="Arial" panose="020B0604020202020204" pitchFamily="34" charset="0"/>
            </a:rPr>
            <a:t>gigawatts</a:t>
          </a:r>
        </a:p>
      </cdr:txBody>
    </cdr:sp>
  </cdr:relSizeAnchor>
  <cdr:relSizeAnchor xmlns:cdr="http://schemas.openxmlformats.org/drawingml/2006/chartDrawing">
    <cdr:from>
      <cdr:x>0.18476</cdr:x>
      <cdr:y>0.15925</cdr:y>
    </cdr:from>
    <cdr:to>
      <cdr:x>0.39772</cdr:x>
      <cdr:y>0.2935</cdr:y>
    </cdr:to>
    <cdr:sp macro="" textlink="">
      <cdr:nvSpPr>
        <cdr:cNvPr id="6" name="TextBox 1"/>
        <cdr:cNvSpPr txBox="1"/>
      </cdr:nvSpPr>
      <cdr:spPr bwMode="auto">
        <a:xfrm xmlns:a="http://schemas.openxmlformats.org/drawingml/2006/main">
          <a:off x="1291890" y="580453"/>
          <a:ext cx="1489104" cy="4893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a:t>
          </a:r>
          <a:r>
            <a:rPr lang="en-US" sz="1400" b="1" i="0" dirty="0" smtClean="0">
              <a:solidFill>
                <a:schemeClr val="bg2"/>
              </a:solidFill>
              <a:latin typeface="Arial" panose="020B0604020202020204" pitchFamily="34" charset="0"/>
              <a:ea typeface="Times New Roman" charset="0"/>
              <a:cs typeface="Arial" panose="020B0604020202020204" pitchFamily="34" charset="0"/>
            </a:rPr>
            <a:t>2018</a:t>
          </a:r>
        </a:p>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0.84357</cdr:x>
      <cdr:y>0.3125</cdr:y>
    </cdr:from>
    <cdr:to>
      <cdr:x>0.96133</cdr:x>
      <cdr:y>0.95457</cdr:y>
    </cdr:to>
    <cdr:sp macro="" textlink="">
      <cdr:nvSpPr>
        <cdr:cNvPr id="7" name="TextBox 1"/>
        <cdr:cNvSpPr txBox="1"/>
      </cdr:nvSpPr>
      <cdr:spPr bwMode="auto">
        <a:xfrm xmlns:a="http://schemas.openxmlformats.org/drawingml/2006/main">
          <a:off x="5495927" y="1145977"/>
          <a:ext cx="767235" cy="2354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a:solidFill>
                <a:schemeClr val="accent4"/>
              </a:solidFill>
              <a:effectLst/>
              <a:latin typeface="Arial" panose="020B0604020202020204" pitchFamily="34" charset="0"/>
              <a:ea typeface="+mn-ea"/>
              <a:cs typeface="Arial" panose="020B0604020202020204" pitchFamily="34" charset="0"/>
            </a:rPr>
            <a:t>solar</a:t>
          </a:r>
          <a:endParaRPr lang="en-US" sz="1400" b="1">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accent3"/>
              </a:solidFill>
              <a:latin typeface="Arial" panose="020B0604020202020204" pitchFamily="34" charset="0"/>
              <a:ea typeface="Times New Roman" charset="0"/>
              <a:cs typeface="Arial" panose="020B0604020202020204" pitchFamily="34"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a:solidFill>
                <a:schemeClr val="accent1"/>
              </a:solidFill>
              <a:effectLst/>
              <a:latin typeface="Arial" panose="020B0604020202020204" pitchFamily="34" charset="0"/>
              <a:ea typeface="+mn-ea"/>
              <a:cs typeface="Arial" panose="020B0604020202020204" pitchFamily="34" charset="0"/>
            </a:rPr>
            <a:t>oil and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a:solidFill>
                <a:schemeClr val="accent5"/>
              </a:solidFill>
              <a:effectLst/>
              <a:latin typeface="Arial" panose="020B0604020202020204" pitchFamily="34" charset="0"/>
              <a:ea typeface="+mn-ea"/>
              <a:cs typeface="Arial" panose="020B0604020202020204" pitchFamily="34" charset="0"/>
            </a:rPr>
            <a:t>nuclear</a:t>
          </a:r>
          <a:endParaRPr lang="en-US" sz="1400" b="1">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tx1">
                  <a:lumMod val="50000"/>
                  <a:lumOff val="50000"/>
                </a:schemeClr>
              </a:solidFill>
              <a:latin typeface="Arial" panose="020B0604020202020204" pitchFamily="34" charset="0"/>
              <a:ea typeface="Times New Roman" charset="0"/>
              <a:cs typeface="Arial" panose="020B0604020202020204" pitchFamily="34" charset="0"/>
            </a:rPr>
            <a:t>other</a:t>
          </a:r>
        </a:p>
        <a:p xmlns:a="http://schemas.openxmlformats.org/drawingml/2006/main">
          <a:pPr eaLnBrk="0" hangingPunct="0"/>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0.6843</cdr:x>
      <cdr:y>0.21121</cdr:y>
    </cdr:from>
    <cdr:to>
      <cdr:x>0.80582</cdr:x>
      <cdr:y>0.85242</cdr:y>
    </cdr:to>
    <cdr:sp macro="" textlink="">
      <cdr:nvSpPr>
        <cdr:cNvPr id="8" name="TextBox 1"/>
        <cdr:cNvSpPr txBox="1"/>
      </cdr:nvSpPr>
      <cdr:spPr bwMode="auto">
        <a:xfrm xmlns:a="http://schemas.openxmlformats.org/drawingml/2006/main">
          <a:off x="4458300" y="774551"/>
          <a:ext cx="791715" cy="23513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4.xml><?xml version="1.0" encoding="utf-8"?>
<c:userShapes xmlns:c="http://schemas.openxmlformats.org/drawingml/2006/chart">
  <cdr:relSizeAnchor xmlns:cdr="http://schemas.openxmlformats.org/drawingml/2006/chartDrawing">
    <cdr:from>
      <cdr:x>0.12963</cdr:x>
      <cdr:y>0.25463</cdr:y>
    </cdr:from>
    <cdr:to>
      <cdr:x>0.76431</cdr:x>
      <cdr:y>0.38766</cdr:y>
    </cdr:to>
    <cdr:sp macro="" textlink="">
      <cdr:nvSpPr>
        <cdr:cNvPr id="2" name="TextBox 1"/>
        <cdr:cNvSpPr txBox="1"/>
      </cdr:nvSpPr>
      <cdr:spPr bwMode="auto">
        <a:xfrm xmlns:a="http://schemas.openxmlformats.org/drawingml/2006/main">
          <a:off x="529126" y="896410"/>
          <a:ext cx="2590664" cy="4683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dirty="0" smtClean="0">
              <a:solidFill>
                <a:schemeClr val="accent5">
                  <a:lumMod val="60000"/>
                  <a:lumOff val="40000"/>
                </a:schemeClr>
              </a:solidFill>
              <a:latin typeface="Arial" panose="020B0604020202020204" pitchFamily="34" charset="0"/>
              <a:ea typeface="Times New Roman" charset="0"/>
              <a:cs typeface="Arial" panose="020B0604020202020204" pitchFamily="34" charset="0"/>
            </a:rPr>
            <a:t>AEO2018 Reference case</a:t>
          </a:r>
        </a:p>
        <a:p xmlns:a="http://schemas.openxmlformats.org/drawingml/2006/main">
          <a:pPr algn="l" eaLnBrk="0" hangingPunct="0"/>
          <a:r>
            <a:rPr lang="en-US" sz="1400" b="1" i="0" dirty="0" smtClean="0">
              <a:solidFill>
                <a:schemeClr val="tx2"/>
              </a:solidFill>
              <a:latin typeface="Arial" panose="020B0604020202020204" pitchFamily="34" charset="0"/>
              <a:ea typeface="Times New Roman" charset="0"/>
              <a:cs typeface="Arial" panose="020B0604020202020204" pitchFamily="34" charset="0"/>
            </a:rPr>
            <a:t>AEO2019 Reference case</a:t>
          </a:r>
        </a:p>
      </cdr:txBody>
    </cdr:sp>
  </cdr:relSizeAnchor>
  <cdr:relSizeAnchor xmlns:cdr="http://schemas.openxmlformats.org/drawingml/2006/chartDrawing">
    <cdr:from>
      <cdr:x>0.01237</cdr:x>
      <cdr:y>0.01131</cdr:y>
    </cdr:from>
    <cdr:to>
      <cdr:x>0.87461</cdr:x>
      <cdr:y>0.16752</cdr:y>
    </cdr:to>
    <cdr:sp macro="" textlink="">
      <cdr:nvSpPr>
        <cdr:cNvPr id="3" name="TextBox 4"/>
        <cdr:cNvSpPr txBox="1"/>
      </cdr:nvSpPr>
      <cdr:spPr bwMode="auto">
        <a:xfrm xmlns:a="http://schemas.openxmlformats.org/drawingml/2006/main">
          <a:off x="50800" y="50800"/>
          <a:ext cx="3539699" cy="7015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US" sz="1400" b="1" i="0" baseline="0">
              <a:effectLst/>
              <a:latin typeface="+mn-lt"/>
              <a:ea typeface="+mn-ea"/>
              <a:cs typeface="+mn-cs"/>
            </a:rPr>
            <a:t>Power sector solar photovoltaic installed capacity</a:t>
          </a:r>
        </a:p>
        <a:p xmlns:a="http://schemas.openxmlformats.org/drawingml/2006/main">
          <a:pPr rtl="0"/>
          <a:r>
            <a:rPr lang="en-US" sz="1400" b="0" i="0" baseline="0">
              <a:effectLst/>
              <a:latin typeface="+mn-lt"/>
              <a:ea typeface="+mn-ea"/>
              <a:cs typeface="+mn-cs"/>
            </a:rPr>
            <a:t>gigawatts</a:t>
          </a:r>
          <a:endParaRPr lang="en-US" sz="1400">
            <a:effectLst/>
            <a:latin typeface="+mn-lt"/>
          </a:endParaRPr>
        </a:p>
        <a:p xmlns:a="http://schemas.openxmlformats.org/drawingml/2006/main">
          <a:pPr eaLnBrk="0" hangingPunct="0"/>
          <a:r>
            <a:rPr lang="en-US" sz="1400" i="1" dirty="0" smtClean="0">
              <a:solidFill>
                <a:srgbClr val="333333"/>
              </a:solidFill>
              <a:latin typeface="+mn-lt"/>
              <a:ea typeface="Times New Roman" charset="0"/>
              <a:cs typeface="Times New Roman"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83CD8-5F84-4694-A46F-CE433C757EB3}" type="datetimeFigureOut">
              <a:rPr lang="tr-TR" smtClean="0"/>
              <a:t>7.11.19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8F43C-382D-4359-A6B2-5F831B824571}" type="slidenum">
              <a:rPr lang="tr-TR" smtClean="0"/>
              <a:t>‹#›</a:t>
            </a:fld>
            <a:endParaRPr lang="tr-TR"/>
          </a:p>
        </p:txBody>
      </p:sp>
    </p:spTree>
    <p:extLst>
      <p:ext uri="{BB962C8B-B14F-4D97-AF65-F5344CB8AC3E}">
        <p14:creationId xmlns:p14="http://schemas.microsoft.com/office/powerpoint/2010/main" val="272010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Toplam tüketim: 646 </a:t>
            </a:r>
            <a:r>
              <a:rPr lang="tr-TR" dirty="0" err="1" smtClean="0"/>
              <a:t>Gwh</a:t>
            </a:r>
            <a:r>
              <a:rPr lang="tr-TR" dirty="0" smtClean="0"/>
              <a:t> </a:t>
            </a:r>
            <a:r>
              <a:rPr lang="tr-TR" dirty="0" err="1" smtClean="0"/>
              <a:t>Biomass:Biokütle</a:t>
            </a:r>
            <a:endParaRPr lang="tr-TR" dirty="0"/>
          </a:p>
        </p:txBody>
      </p:sp>
      <p:sp>
        <p:nvSpPr>
          <p:cNvPr id="4" name="Slayt Numarası Yer Tutucusu 3"/>
          <p:cNvSpPr>
            <a:spLocks noGrp="1"/>
          </p:cNvSpPr>
          <p:nvPr>
            <p:ph type="sldNum" sz="quarter" idx="10"/>
          </p:nvPr>
        </p:nvSpPr>
        <p:spPr/>
        <p:txBody>
          <a:bodyPr/>
          <a:lstStyle/>
          <a:p>
            <a:fld id="{03D8F43C-382D-4359-A6B2-5F831B824571}" type="slidenum">
              <a:rPr lang="tr-TR" smtClean="0"/>
              <a:t>4</a:t>
            </a:fld>
            <a:endParaRPr lang="tr-TR"/>
          </a:p>
        </p:txBody>
      </p:sp>
    </p:spTree>
    <p:extLst>
      <p:ext uri="{BB962C8B-B14F-4D97-AF65-F5344CB8AC3E}">
        <p14:creationId xmlns:p14="http://schemas.microsoft.com/office/powerpoint/2010/main" val="424284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D8F43C-382D-4359-A6B2-5F831B824571}" type="slidenum">
              <a:rPr lang="tr-TR" smtClean="0"/>
              <a:t>29</a:t>
            </a:fld>
            <a:endParaRPr lang="tr-TR"/>
          </a:p>
        </p:txBody>
      </p:sp>
    </p:spTree>
    <p:extLst>
      <p:ext uri="{BB962C8B-B14F-4D97-AF65-F5344CB8AC3E}">
        <p14:creationId xmlns:p14="http://schemas.microsoft.com/office/powerpoint/2010/main" val="426510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D8F43C-382D-4359-A6B2-5F831B824571}" type="slidenum">
              <a:rPr lang="tr-TR" smtClean="0"/>
              <a:t>44</a:t>
            </a:fld>
            <a:endParaRPr lang="tr-TR"/>
          </a:p>
        </p:txBody>
      </p:sp>
    </p:spTree>
    <p:extLst>
      <p:ext uri="{BB962C8B-B14F-4D97-AF65-F5344CB8AC3E}">
        <p14:creationId xmlns:p14="http://schemas.microsoft.com/office/powerpoint/2010/main" val="119867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C50945C-61B4-4EF6-8D5A-29E59E259703}" type="datetimeFigureOut">
              <a:rPr lang="tr-TR" smtClean="0"/>
              <a:t>7.11.19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A8FA1-78EC-4524-B14E-C3B69906ED2F}"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50945C-61B4-4EF6-8D5A-29E59E259703}" type="datetimeFigureOut">
              <a:rPr lang="tr-TR" smtClean="0"/>
              <a:t>7.11.19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7409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844301"/>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5059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616951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8159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353252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27823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350515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4399640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84011136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50945C-61B4-4EF6-8D5A-29E59E259703}" type="datetimeFigureOut">
              <a:rPr lang="tr-TR" smtClean="0"/>
              <a:t>7.11.19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6899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71468"/>
      </p:ext>
    </p:extLst>
  </p:cSld>
  <p:clrMapOvr>
    <a:masterClrMapping/>
  </p:clrMapOvr>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9845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801049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15350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3409094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65232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7982135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8448107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407750006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7133217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7160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680805"/>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6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02854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91621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05233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80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25873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131252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14130467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50945C-61B4-4EF6-8D5A-29E59E259703}" type="datetimeFigureOut">
              <a:rPr lang="tr-TR" smtClean="0"/>
              <a:t>7.11.19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0182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79730"/>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49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72837735"/>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079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998736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2784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068231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4279832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162515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C50945C-61B4-4EF6-8D5A-29E59E259703}" type="datetimeFigureOut">
              <a:rPr lang="tr-TR" smtClean="0"/>
              <a:t>7.11.19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A8FA1-78EC-4524-B14E-C3B69906ED2F}"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532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03306"/>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13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370080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093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590276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5221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79019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420942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748688955"/>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2C50945C-61B4-4EF6-8D5A-29E59E259703}" type="datetimeFigureOut">
              <a:rPr lang="tr-TR" smtClean="0"/>
              <a:t>7.11.19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54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12102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83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04642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0158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77268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6814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4229344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210899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87356913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2C50945C-61B4-4EF6-8D5A-29E59E259703}" type="datetimeFigureOut">
              <a:rPr lang="tr-TR" smtClean="0"/>
              <a:t>7.11.19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7A8FA1-78EC-4524-B14E-C3B69906ED2F}"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6717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240456"/>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67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2458788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4517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128335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381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445575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505942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19415669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C50945C-61B4-4EF6-8D5A-29E59E259703}" type="datetimeFigureOut">
              <a:rPr lang="tr-TR" smtClean="0"/>
              <a:t>7.11.19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1371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711028"/>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22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945838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4662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96911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9320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4791271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480341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24829176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0945C-61B4-4EF6-8D5A-29E59E259703}" type="datetimeFigureOut">
              <a:rPr lang="tr-TR" smtClean="0"/>
              <a:t>7.11.19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2450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14372"/>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549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003066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9136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5911538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042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660974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114909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90900026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C50945C-61B4-4EF6-8D5A-29E59E259703}" type="datetimeFigureOut">
              <a:rPr lang="tr-TR" smtClean="0"/>
              <a:t>7.11.19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A8FA1-78EC-4524-B14E-C3B69906ED2F}"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0690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796651"/>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963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3501933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06453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494793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14601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828065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797651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067628935"/>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C50945C-61B4-4EF6-8D5A-29E59E259703}" type="datetimeFigureOut">
              <a:rPr lang="tr-TR" smtClean="0"/>
              <a:t>7.11.19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A8FA1-78EC-4524-B14E-C3B69906ED2F}" type="slidenum">
              <a:rPr lang="tr-TR" smtClean="0"/>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61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3164555"/>
          </a:xfrm>
          <a:prstGeom prst="rect">
            <a:avLst/>
          </a:prstGeom>
        </p:spPr>
        <p:txBody>
          <a:bodyPr/>
          <a:lstStyle>
            <a:lvl1pPr marL="0" indent="0">
              <a:buNone/>
              <a:defRPr sz="1600">
                <a:solidFill>
                  <a:schemeClr val="bg1"/>
                </a:solidFill>
              </a:defRPr>
            </a:lvl1pPr>
          </a:lstStyle>
          <a:p>
            <a:pPr lvl="0"/>
            <a:r>
              <a:rPr lang="en-US" dirty="0" smtClean="0"/>
              <a:t>Click to edit Master text styles</a:t>
            </a:r>
          </a:p>
        </p:txBody>
      </p:sp>
      <p:cxnSp>
        <p:nvCxnSpPr>
          <p:cNvPr id="4" name="Straight Connector 3"/>
          <p:cNvCxnSpPr/>
          <p:nvPr userDrawn="1"/>
        </p:nvCxnSpPr>
        <p:spPr>
          <a:xfrm flipH="1">
            <a:off x="2189018" y="1681018"/>
            <a:ext cx="91972"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210726"/>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154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10" name="Text Placeholder 8"/>
          <p:cNvSpPr>
            <a:spLocks noGrp="1"/>
          </p:cNvSpPr>
          <p:nvPr>
            <p:ph type="body" sz="quarter" idx="12"/>
          </p:nvPr>
        </p:nvSpPr>
        <p:spPr>
          <a:xfrm>
            <a:off x="231820" y="1689100"/>
            <a:ext cx="8693239" cy="4487863"/>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8636000" y="6419088"/>
            <a:ext cx="508000"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516644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8693239"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49477" y="6419088"/>
            <a:ext cx="48519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0604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3"/>
          </p:nvPr>
        </p:nvSpPr>
        <p:spPr>
          <a:xfrm>
            <a:off x="4816698" y="1689100"/>
            <a:ext cx="4105141"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30816" y="6419088"/>
            <a:ext cx="513184"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16891084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21486" y="6419088"/>
            <a:ext cx="522515"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6"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8" name="Content Placeholder 10"/>
          <p:cNvSpPr>
            <a:spLocks noGrp="1"/>
          </p:cNvSpPr>
          <p:nvPr>
            <p:ph sz="quarter" idx="13"/>
          </p:nvPr>
        </p:nvSpPr>
        <p:spPr>
          <a:xfrm>
            <a:off x="321793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4"/>
          </p:nvPr>
        </p:nvSpPr>
        <p:spPr>
          <a:xfrm>
            <a:off x="6197600" y="1689100"/>
            <a:ext cx="2743200" cy="4491567"/>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64702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1"/>
          <p:cNvSpPr>
            <a:spLocks noGrp="1"/>
          </p:cNvSpPr>
          <p:nvPr>
            <p:ph type="body" sz="quarter" idx="13" hasCustomPrompt="1"/>
          </p:nvPr>
        </p:nvSpPr>
        <p:spPr>
          <a:xfrm>
            <a:off x="221628"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0" name="Text Placeholder 15"/>
          <p:cNvSpPr>
            <a:spLocks noGrp="1"/>
          </p:cNvSpPr>
          <p:nvPr>
            <p:ph type="body" sz="quarter" idx="15" hasCustomPrompt="1"/>
          </p:nvPr>
        </p:nvSpPr>
        <p:spPr>
          <a:xfrm>
            <a:off x="231819" y="6020678"/>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Chart Placeholder 8"/>
          <p:cNvSpPr>
            <a:spLocks noGrp="1"/>
          </p:cNvSpPr>
          <p:nvPr>
            <p:ph type="chart" sz="quarter" idx="12"/>
          </p:nvPr>
        </p:nvSpPr>
        <p:spPr>
          <a:xfrm>
            <a:off x="231819" y="2285803"/>
            <a:ext cx="8683581" cy="362251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7"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674385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a:xfrm>
            <a:off x="8593667" y="6419088"/>
            <a:ext cx="550333"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9" name="Chart Placeholder 8"/>
          <p:cNvSpPr>
            <a:spLocks noGrp="1"/>
          </p:cNvSpPr>
          <p:nvPr>
            <p:ph type="chart" sz="quarter" idx="12"/>
          </p:nvPr>
        </p:nvSpPr>
        <p:spPr>
          <a:xfrm>
            <a:off x="222959" y="1978025"/>
            <a:ext cx="8694891" cy="396839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222959" y="1706090"/>
            <a:ext cx="869489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22295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30104555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12" name="Text Placeholder 15"/>
          <p:cNvSpPr>
            <a:spLocks noGrp="1"/>
          </p:cNvSpPr>
          <p:nvPr>
            <p:ph type="body" sz="quarter" idx="15" hasCustomPrompt="1"/>
          </p:nvPr>
        </p:nvSpPr>
        <p:spPr>
          <a:xfrm>
            <a:off x="231819" y="6020678"/>
            <a:ext cx="869489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231819" y="1706090"/>
            <a:ext cx="8683581" cy="42375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Title 1"/>
          <p:cNvSpPr>
            <a:spLocks noGrp="1"/>
          </p:cNvSpPr>
          <p:nvPr>
            <p:ph type="title" hasCustomPrompt="1"/>
          </p:nvPr>
        </p:nvSpPr>
        <p:spPr>
          <a:xfrm>
            <a:off x="231819" y="75550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Tree>
    <p:extLst>
      <p:ext uri="{BB962C8B-B14F-4D97-AF65-F5344CB8AC3E}">
        <p14:creationId xmlns:p14="http://schemas.microsoft.com/office/powerpoint/2010/main" val="270871653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1.xml"/><Relationship Id="rId20" Type="http://schemas.openxmlformats.org/officeDocument/2006/relationships/image" Target="../media/image10.png"/><Relationship Id="rId10" Type="http://schemas.openxmlformats.org/officeDocument/2006/relationships/slideLayout" Target="../slideLayouts/slideLayout102.xml"/><Relationship Id="rId11" Type="http://schemas.openxmlformats.org/officeDocument/2006/relationships/theme" Target="../theme/theme10.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1.xml"/><Relationship Id="rId20" Type="http://schemas.openxmlformats.org/officeDocument/2006/relationships/image" Target="../media/image10.png"/><Relationship Id="rId10" Type="http://schemas.openxmlformats.org/officeDocument/2006/relationships/slideLayout" Target="../slideLayouts/slideLayout112.xml"/><Relationship Id="rId11" Type="http://schemas.openxmlformats.org/officeDocument/2006/relationships/theme" Target="../theme/theme11.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21.xml"/><Relationship Id="rId20" Type="http://schemas.openxmlformats.org/officeDocument/2006/relationships/image" Target="../media/image10.png"/><Relationship Id="rId10" Type="http://schemas.openxmlformats.org/officeDocument/2006/relationships/slideLayout" Target="../slideLayouts/slideLayout122.xml"/><Relationship Id="rId11" Type="http://schemas.openxmlformats.org/officeDocument/2006/relationships/theme" Target="../theme/theme12.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image" Target="../media/image10.png"/><Relationship Id="rId10" Type="http://schemas.openxmlformats.org/officeDocument/2006/relationships/slideLayout" Target="../slideLayouts/slideLayout22.xml"/><Relationship Id="rId11" Type="http://schemas.openxmlformats.org/officeDocument/2006/relationships/theme" Target="../theme/theme2.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image" Target="../media/image10.png"/><Relationship Id="rId10" Type="http://schemas.openxmlformats.org/officeDocument/2006/relationships/slideLayout" Target="../slideLayouts/slideLayout32.xml"/><Relationship Id="rId11" Type="http://schemas.openxmlformats.org/officeDocument/2006/relationships/theme" Target="../theme/theme3.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20" Type="http://schemas.openxmlformats.org/officeDocument/2006/relationships/image" Target="../media/image10.png"/><Relationship Id="rId10" Type="http://schemas.openxmlformats.org/officeDocument/2006/relationships/slideLayout" Target="../slideLayouts/slideLayout42.xml"/><Relationship Id="rId11" Type="http://schemas.openxmlformats.org/officeDocument/2006/relationships/theme" Target="../theme/theme4.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image" Target="../media/image10.png"/><Relationship Id="rId10" Type="http://schemas.openxmlformats.org/officeDocument/2006/relationships/slideLayout" Target="../slideLayouts/slideLayout52.xml"/><Relationship Id="rId11" Type="http://schemas.openxmlformats.org/officeDocument/2006/relationships/theme" Target="../theme/theme5.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1.xml"/><Relationship Id="rId20" Type="http://schemas.openxmlformats.org/officeDocument/2006/relationships/image" Target="../media/image10.png"/><Relationship Id="rId10" Type="http://schemas.openxmlformats.org/officeDocument/2006/relationships/slideLayout" Target="../slideLayouts/slideLayout62.xml"/><Relationship Id="rId11" Type="http://schemas.openxmlformats.org/officeDocument/2006/relationships/theme" Target="../theme/theme6.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1.xml"/><Relationship Id="rId20" Type="http://schemas.openxmlformats.org/officeDocument/2006/relationships/image" Target="../media/image10.png"/><Relationship Id="rId10" Type="http://schemas.openxmlformats.org/officeDocument/2006/relationships/slideLayout" Target="../slideLayouts/slideLayout72.xml"/><Relationship Id="rId11" Type="http://schemas.openxmlformats.org/officeDocument/2006/relationships/theme" Target="../theme/theme7.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1.xml"/><Relationship Id="rId20" Type="http://schemas.openxmlformats.org/officeDocument/2006/relationships/image" Target="../media/image10.png"/><Relationship Id="rId10" Type="http://schemas.openxmlformats.org/officeDocument/2006/relationships/slideLayout" Target="../slideLayouts/slideLayout82.xml"/><Relationship Id="rId11" Type="http://schemas.openxmlformats.org/officeDocument/2006/relationships/theme" Target="../theme/theme8.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1.xml"/><Relationship Id="rId20" Type="http://schemas.openxmlformats.org/officeDocument/2006/relationships/image" Target="../media/image10.png"/><Relationship Id="rId10" Type="http://schemas.openxmlformats.org/officeDocument/2006/relationships/slideLayout" Target="../slideLayouts/slideLayout92.xml"/><Relationship Id="rId11" Type="http://schemas.openxmlformats.org/officeDocument/2006/relationships/theme" Target="../theme/theme9.xm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C50945C-61B4-4EF6-8D5A-29E59E259703}" type="datetimeFigureOut">
              <a:rPr lang="tr-TR" smtClean="0"/>
              <a:t>7.11.19</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27A8FA1-78EC-4524-B14E-C3B69906ED2F}"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11490797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200560864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248450003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14454244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5760987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3981532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11640313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21836830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36676768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41849795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332883"/>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6" name="Slide Number Placeholder 5"/>
          <p:cNvSpPr>
            <a:spLocks noGrp="1"/>
          </p:cNvSpPr>
          <p:nvPr>
            <p:ph type="sldNum" sz="quarter" idx="4"/>
          </p:nvPr>
        </p:nvSpPr>
        <p:spPr>
          <a:xfrm>
            <a:off x="8618577" y="6419088"/>
            <a:ext cx="59073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
        <p:nvSpPr>
          <p:cNvPr id="10" name="TextBox 9"/>
          <p:cNvSpPr txBox="1"/>
          <p:nvPr userDrawn="1"/>
        </p:nvSpPr>
        <p:spPr bwMode="auto">
          <a:xfrm>
            <a:off x="739331" y="6475711"/>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dirty="0" smtClean="0">
                <a:solidFill>
                  <a:srgbClr val="FFFFFF"/>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3254" y="636627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411180"/>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6406561" y="6472718"/>
            <a:ext cx="2198737" cy="292388"/>
          </a:xfrm>
          <a:prstGeom prst="rect">
            <a:avLst/>
          </a:prstGeom>
          <a:noFill/>
        </p:spPr>
        <p:txBody>
          <a:bodyPr wrap="square" rtlCol="0">
            <a:spAutoFit/>
          </a:bodyPr>
          <a:lstStyle/>
          <a:p>
            <a:r>
              <a:rPr lang="en-US" sz="1300" dirty="0" smtClean="0">
                <a:solidFill>
                  <a:srgbClr val="000000">
                    <a:lumMod val="65000"/>
                    <a:lumOff val="35000"/>
                  </a:srgbClr>
                </a:solidFill>
              </a:rPr>
              <a:t>www.eia.gov/aeo</a:t>
            </a:r>
            <a:endParaRPr lang="en-US" sz="1300" dirty="0">
              <a:solidFill>
                <a:srgbClr val="000000">
                  <a:lumMod val="65000"/>
                  <a:lumOff val="35000"/>
                </a:srgbClr>
              </a:solidFill>
            </a:endParaRPr>
          </a:p>
        </p:txBody>
      </p:sp>
      <p:sp>
        <p:nvSpPr>
          <p:cNvPr id="14" name="TextBox 13"/>
          <p:cNvSpPr txBox="1"/>
          <p:nvPr userDrawn="1"/>
        </p:nvSpPr>
        <p:spPr>
          <a:xfrm>
            <a:off x="5279604" y="6466021"/>
            <a:ext cx="1040908" cy="292388"/>
          </a:xfrm>
          <a:prstGeom prst="rect">
            <a:avLst/>
          </a:prstGeom>
          <a:noFill/>
        </p:spPr>
        <p:txBody>
          <a:bodyPr wrap="square" rtlCol="0">
            <a:spAutoFit/>
          </a:bodyPr>
          <a:lstStyle/>
          <a:p>
            <a:pPr algn="r"/>
            <a:r>
              <a:rPr lang="en-US" sz="1300" b="1" dirty="0">
                <a:solidFill>
                  <a:srgbClr val="0096D7"/>
                </a:solidFill>
              </a:rPr>
              <a:t>#</a:t>
            </a:r>
            <a:r>
              <a:rPr lang="en-US" sz="1300" dirty="0" smtClean="0">
                <a:solidFill>
                  <a:srgbClr val="0096D7"/>
                </a:solidFill>
              </a:rPr>
              <a:t>AEO2019</a:t>
            </a:r>
            <a:endParaRPr lang="en-US" sz="1300" dirty="0">
              <a:solidFill>
                <a:srgbClr val="0096D7"/>
              </a:solidFill>
            </a:endParaRPr>
          </a:p>
        </p:txBody>
      </p:sp>
      <p:cxnSp>
        <p:nvCxnSpPr>
          <p:cNvPr id="15" name="Straight Connector 14"/>
          <p:cNvCxnSpPr/>
          <p:nvPr userDrawn="1"/>
        </p:nvCxnSpPr>
        <p:spPr>
          <a:xfrm>
            <a:off x="6393281" y="6464792"/>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473378"/>
            <a:ext cx="3037904" cy="276999"/>
          </a:xfrm>
          <a:prstGeom prst="rect">
            <a:avLst/>
          </a:prstGeom>
          <a:noFill/>
        </p:spPr>
        <p:txBody>
          <a:bodyPr wrap="square" rtlCol="0">
            <a:spAutoFit/>
          </a:bodyPr>
          <a:lstStyle/>
          <a:p>
            <a:r>
              <a:rPr lang="en-US" sz="1200" dirty="0" smtClean="0">
                <a:solidFill>
                  <a:srgbClr val="000000">
                    <a:lumMod val="65000"/>
                    <a:lumOff val="35000"/>
                  </a:srgbClr>
                </a:solidFill>
                <a:latin typeface="Times New Roman"/>
                <a:cs typeface="Times New Roman"/>
              </a:rPr>
              <a:t>U.S. Energy Information Administration</a:t>
            </a:r>
            <a:endParaRPr lang="en-US" sz="1200" dirty="0">
              <a:solidFill>
                <a:srgbClr val="000000">
                  <a:lumMod val="65000"/>
                  <a:lumOff val="35000"/>
                </a:srgbClr>
              </a:solidFill>
              <a:latin typeface="Times New Roman"/>
              <a:cs typeface="Times New Roman"/>
            </a:endParaRPr>
          </a:p>
        </p:txBody>
      </p:sp>
      <p:pic>
        <p:nvPicPr>
          <p:cNvPr id="18" name="Picture 17" descr="blueicon_1.png">
            <a:hlinkClick r:id="" action="ppaction://noaction"/>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8945" y="63009"/>
            <a:ext cx="596900" cy="609600"/>
          </a:xfrm>
          <a:prstGeom prst="rect">
            <a:avLst/>
          </a:prstGeom>
        </p:spPr>
      </p:pic>
      <p:pic>
        <p:nvPicPr>
          <p:cNvPr id="27" name="Picture 26" descr="blueicon_3.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41993" y="69594"/>
            <a:ext cx="596900" cy="609600"/>
          </a:xfrm>
          <a:prstGeom prst="rect">
            <a:avLst/>
          </a:prstGeom>
        </p:spPr>
      </p:pic>
      <p:pic>
        <p:nvPicPr>
          <p:cNvPr id="28" name="Picture 27"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5469" y="74120"/>
            <a:ext cx="596900" cy="609600"/>
          </a:xfrm>
          <a:prstGeom prst="rect">
            <a:avLst/>
          </a:prstGeom>
        </p:spPr>
      </p:pic>
      <p:pic>
        <p:nvPicPr>
          <p:cNvPr id="29" name="Picture 28" descr="blueicon_6.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74964" y="78598"/>
            <a:ext cx="596900" cy="609600"/>
          </a:xfrm>
          <a:prstGeom prst="rect">
            <a:avLst/>
          </a:prstGeom>
        </p:spPr>
      </p:pic>
      <p:pic>
        <p:nvPicPr>
          <p:cNvPr id="30" name="Picture 29"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8731" y="69605"/>
            <a:ext cx="596900" cy="609600"/>
          </a:xfrm>
          <a:prstGeom prst="rect">
            <a:avLst/>
          </a:prstGeom>
        </p:spPr>
      </p:pic>
      <p:pic>
        <p:nvPicPr>
          <p:cNvPr id="31" name="Picture 30"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2207" y="78602"/>
            <a:ext cx="596900" cy="609600"/>
          </a:xfrm>
          <a:prstGeom prst="rect">
            <a:avLst/>
          </a:prstGeom>
        </p:spPr>
      </p:pic>
      <p:pic>
        <p:nvPicPr>
          <p:cNvPr id="4" name="Picture 3">
            <a:hlinkClick r:id="" action="ppaction://noaction"/>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59609" y="80911"/>
            <a:ext cx="594635" cy="607287"/>
          </a:xfrm>
          <a:prstGeom prst="rect">
            <a:avLst/>
          </a:prstGeom>
        </p:spPr>
      </p:pic>
      <p:pic>
        <p:nvPicPr>
          <p:cNvPr id="5" name="Picture 4">
            <a:hlinkClick r:id="" action="ppaction://noaction"/>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245255" y="63929"/>
            <a:ext cx="607992" cy="620929"/>
          </a:xfrm>
          <a:prstGeom prst="rect">
            <a:avLst/>
          </a:prstGeom>
        </p:spPr>
      </p:pic>
      <p:pic>
        <p:nvPicPr>
          <p:cNvPr id="2" name="Picture 1">
            <a:hlinkClick r:id="" action="ppaction://noaction"/>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60606" y="84883"/>
            <a:ext cx="607993" cy="620929"/>
          </a:xfrm>
          <a:prstGeom prst="rect">
            <a:avLst/>
          </a:prstGeom>
        </p:spPr>
      </p:pic>
    </p:spTree>
    <p:extLst>
      <p:ext uri="{BB962C8B-B14F-4D97-AF65-F5344CB8AC3E}">
        <p14:creationId xmlns:p14="http://schemas.microsoft.com/office/powerpoint/2010/main" val="1403292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slide" Target="slide32.xml"/><Relationship Id="rId11"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15.xml"/><Relationship Id="rId2"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 Id="rId3" Type="http://schemas.openxmlformats.org/officeDocument/2006/relationships/image" Target="../media/image3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0"/>
            <a:ext cx="7543800" cy="3068960"/>
          </a:xfrm>
        </p:spPr>
        <p:txBody>
          <a:bodyPr/>
          <a:lstStyle/>
          <a:p>
            <a:pPr algn="ctr"/>
            <a:r>
              <a:rPr lang="tr-TR" sz="5400" dirty="0" smtClean="0"/>
              <a:t>TMMOB MMO </a:t>
            </a:r>
            <a:br>
              <a:rPr lang="tr-TR" sz="5400" dirty="0" smtClean="0"/>
            </a:br>
            <a:r>
              <a:rPr lang="tr-TR" sz="2800" dirty="0" smtClean="0"/>
              <a:t>8.GÜNEŞ ENERJİSİ SİSTEMLERİ SEMPOZYUMU</a:t>
            </a:r>
            <a:br>
              <a:rPr lang="tr-TR" sz="2800" dirty="0" smtClean="0"/>
            </a:br>
            <a:r>
              <a:rPr lang="tr-TR" sz="4000" dirty="0" smtClean="0"/>
              <a:t> </a:t>
            </a:r>
            <a:endParaRPr lang="tr-TR" sz="4000" dirty="0"/>
          </a:p>
        </p:txBody>
      </p:sp>
      <p:sp>
        <p:nvSpPr>
          <p:cNvPr id="12" name="TextBox 11"/>
          <p:cNvSpPr txBox="1"/>
          <p:nvPr/>
        </p:nvSpPr>
        <p:spPr>
          <a:xfrm>
            <a:off x="395536" y="4149080"/>
            <a:ext cx="8496943" cy="2123658"/>
          </a:xfrm>
          <a:prstGeom prst="rect">
            <a:avLst/>
          </a:prstGeom>
          <a:noFill/>
        </p:spPr>
        <p:txBody>
          <a:bodyPr wrap="square" rtlCol="0">
            <a:spAutoFit/>
          </a:bodyPr>
          <a:lstStyle/>
          <a:p>
            <a:pPr algn="ctr"/>
            <a:r>
              <a:rPr lang="tr-TR" sz="2800" b="1" dirty="0" smtClean="0"/>
              <a:t>ENERJİDE GÜNCEL GELİŞMELER  </a:t>
            </a:r>
          </a:p>
          <a:p>
            <a:r>
              <a:rPr lang="tr-TR" sz="2800" b="1" dirty="0"/>
              <a:t> </a:t>
            </a:r>
            <a:r>
              <a:rPr lang="tr-TR" sz="2800" b="1" dirty="0" smtClean="0"/>
              <a:t>                                    VE </a:t>
            </a:r>
          </a:p>
          <a:p>
            <a:r>
              <a:rPr lang="tr-TR" sz="2800" b="1" dirty="0"/>
              <a:t> </a:t>
            </a:r>
            <a:r>
              <a:rPr lang="tr-TR" sz="2800" b="1" dirty="0" smtClean="0"/>
              <a:t>                              MERSİN</a:t>
            </a:r>
          </a:p>
          <a:p>
            <a:endParaRPr lang="en-US" sz="2400" b="1" dirty="0" smtClean="0"/>
          </a:p>
          <a:p>
            <a:r>
              <a:rPr lang="tr-TR" sz="2400" b="1" dirty="0" smtClean="0"/>
              <a:t>    MERSİN</a:t>
            </a:r>
            <a:r>
              <a:rPr lang="en-US" sz="2400" b="1" dirty="0" smtClean="0"/>
              <a:t>                                        </a:t>
            </a:r>
            <a:r>
              <a:rPr lang="tr-TR" sz="2400" b="1" dirty="0" smtClean="0"/>
              <a:t>               09 KASIM 2019</a:t>
            </a:r>
            <a:endParaRPr lang="en-US" sz="2400" b="1" dirty="0"/>
          </a:p>
        </p:txBody>
      </p:sp>
    </p:spTree>
    <p:extLst>
      <p:ext uri="{BB962C8B-B14F-4D97-AF65-F5344CB8AC3E}">
        <p14:creationId xmlns:p14="http://schemas.microsoft.com/office/powerpoint/2010/main" val="169614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38125" y="1690434"/>
          <a:ext cx="8695944" cy="4489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2D80C5C9-96E0-47EC-B500-37C5FE284639}" type="slidenum">
              <a:rPr lang="en-US" smtClean="0">
                <a:solidFill>
                  <a:srgbClr val="000000"/>
                </a:solidFill>
              </a:rPr>
              <a:pPr/>
              <a:t>10</a:t>
            </a:fld>
            <a:endParaRPr lang="en-US" dirty="0">
              <a:solidFill>
                <a:srgbClr val="000000"/>
              </a:solidFill>
            </a:endParaRPr>
          </a:p>
        </p:txBody>
      </p:sp>
      <p:sp>
        <p:nvSpPr>
          <p:cNvPr id="7" name="Title 6"/>
          <p:cNvSpPr>
            <a:spLocks noGrp="1"/>
          </p:cNvSpPr>
          <p:nvPr>
            <p:ph type="title"/>
          </p:nvPr>
        </p:nvSpPr>
        <p:spPr/>
        <p:txBody>
          <a:bodyPr/>
          <a:lstStyle/>
          <a:p>
            <a:r>
              <a:rPr lang="en-US" dirty="0" smtClean="0"/>
              <a:t>Expected requirements for new generating capacity will be met by renewables and </a:t>
            </a:r>
            <a:r>
              <a:rPr lang="en-US" dirty="0"/>
              <a:t>natural </a:t>
            </a:r>
            <a:r>
              <a:rPr lang="en-US" dirty="0" smtClean="0"/>
              <a:t>gas—</a:t>
            </a:r>
            <a:endParaRPr lang="en-US" dirty="0"/>
          </a:p>
        </p:txBody>
      </p:sp>
      <p:grpSp>
        <p:nvGrpSpPr>
          <p:cNvPr id="6" name="Group 5"/>
          <p:cNvGrpSpPr/>
          <p:nvPr/>
        </p:nvGrpSpPr>
        <p:grpSpPr>
          <a:xfrm>
            <a:off x="282522" y="60070"/>
            <a:ext cx="8596846" cy="657333"/>
            <a:chOff x="282522" y="60070"/>
            <a:chExt cx="8596846" cy="657333"/>
          </a:xfrm>
        </p:grpSpPr>
        <p:pic>
          <p:nvPicPr>
            <p:cNvPr id="8" name="Picture 7" descr="greyicon_4.png">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99" y="143947"/>
              <a:ext cx="508000" cy="508000"/>
            </a:xfrm>
            <a:prstGeom prst="rect">
              <a:avLst/>
            </a:prstGeom>
          </p:spPr>
        </p:pic>
        <p:pic>
          <p:nvPicPr>
            <p:cNvPr id="9" name="Picture 8" descr="greyicon_5.png">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862" y="124471"/>
              <a:ext cx="508000" cy="508000"/>
            </a:xfrm>
            <a:prstGeom prst="rect">
              <a:avLst/>
            </a:prstGeom>
          </p:spPr>
        </p:pic>
        <p:pic>
          <p:nvPicPr>
            <p:cNvPr id="10" name="Picture 9" descr="greyicon_6.png">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607" y="132125"/>
              <a:ext cx="529761" cy="529761"/>
            </a:xfrm>
            <a:prstGeom prst="rect">
              <a:avLst/>
            </a:prstGeom>
          </p:spPr>
        </p:pic>
        <p:pic>
          <p:nvPicPr>
            <p:cNvPr id="11" name="Picture 10" descr="greyicon_7.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570" y="132125"/>
              <a:ext cx="508000" cy="508000"/>
            </a:xfrm>
            <a:prstGeom prst="rect">
              <a:avLst/>
            </a:prstGeom>
          </p:spPr>
        </p:pic>
        <p:pic>
          <p:nvPicPr>
            <p:cNvPr id="12" name="Picture 11">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0539" y="60070"/>
              <a:ext cx="621633" cy="634859"/>
            </a:xfrm>
            <a:prstGeom prst="rect">
              <a:avLst/>
            </a:prstGeom>
          </p:spPr>
        </p:pic>
        <p:pic>
          <p:nvPicPr>
            <p:cNvPr id="13" name="Picture 12">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5210" y="84487"/>
              <a:ext cx="619730" cy="632916"/>
            </a:xfrm>
            <a:prstGeom prst="rect">
              <a:avLst/>
            </a:prstGeom>
          </p:spPr>
        </p:pic>
        <p:pic>
          <p:nvPicPr>
            <p:cNvPr id="14" name="Picture 13">
              <a:hlinkClick r:id="" action="ppaction://noaction"/>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919" y="62013"/>
              <a:ext cx="619730" cy="632916"/>
            </a:xfrm>
            <a:prstGeom prst="rect">
              <a:avLst/>
            </a:prstGeom>
          </p:spPr>
        </p:pic>
        <p:pic>
          <p:nvPicPr>
            <p:cNvPr id="15" name="Picture 14" descr="greyicon_1.png">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522" y="132436"/>
              <a:ext cx="508000" cy="508000"/>
            </a:xfrm>
            <a:prstGeom prst="rect">
              <a:avLst/>
            </a:prstGeom>
          </p:spPr>
        </p:pic>
      </p:grpSp>
    </p:spTree>
    <p:extLst>
      <p:ext uri="{BB962C8B-B14F-4D97-AF65-F5344CB8AC3E}">
        <p14:creationId xmlns:p14="http://schemas.microsoft.com/office/powerpoint/2010/main" val="424652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quarter" idx="13"/>
            <p:extLst>
              <p:ext uri="{D42A27DB-BD31-4B8C-83A1-F6EECF244321}">
                <p14:modId xmlns:p14="http://schemas.microsoft.com/office/powerpoint/2010/main" val="221811407"/>
              </p:ext>
            </p:extLst>
          </p:nvPr>
        </p:nvGraphicFramePr>
        <p:xfrm>
          <a:off x="2339752" y="1628800"/>
          <a:ext cx="4105275" cy="44910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pPr/>
              <a:t>11</a:t>
            </a:fld>
            <a:endParaRPr lang="en-US" dirty="0"/>
          </a:p>
        </p:txBody>
      </p:sp>
      <p:sp>
        <p:nvSpPr>
          <p:cNvPr id="5" name="Title 4"/>
          <p:cNvSpPr>
            <a:spLocks noGrp="1"/>
          </p:cNvSpPr>
          <p:nvPr>
            <p:ph type="title"/>
          </p:nvPr>
        </p:nvSpPr>
        <p:spPr/>
        <p:txBody>
          <a:bodyPr>
            <a:normAutofit fontScale="90000"/>
          </a:bodyPr>
          <a:lstStyle/>
          <a:p>
            <a:r>
              <a:rPr lang="en-US" dirty="0" smtClean="0"/>
              <a:t>Recently issued IRS guidance effectively eliminates the </a:t>
            </a:r>
            <a:r>
              <a:rPr lang="en-US" dirty="0"/>
              <a:t>I</a:t>
            </a:r>
            <a:r>
              <a:rPr lang="en-US" dirty="0" smtClean="0"/>
              <a:t>nvestment Tax Credit phasedown in AEO2019—</a:t>
            </a:r>
            <a:endParaRPr lang="en-US" dirty="0"/>
          </a:p>
        </p:txBody>
      </p:sp>
      <p:grpSp>
        <p:nvGrpSpPr>
          <p:cNvPr id="6" name="Group 5"/>
          <p:cNvGrpSpPr/>
          <p:nvPr/>
        </p:nvGrpSpPr>
        <p:grpSpPr>
          <a:xfrm>
            <a:off x="282522" y="60070"/>
            <a:ext cx="8596846" cy="657333"/>
            <a:chOff x="282522" y="60070"/>
            <a:chExt cx="8596846" cy="657333"/>
          </a:xfrm>
        </p:grpSpPr>
        <p:pic>
          <p:nvPicPr>
            <p:cNvPr id="7" name="Picture 6" descr="greyicon_3.png">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60" y="126473"/>
              <a:ext cx="508000" cy="508000"/>
            </a:xfrm>
            <a:prstGeom prst="rect">
              <a:avLst/>
            </a:prstGeom>
          </p:spPr>
        </p:pic>
        <p:pic>
          <p:nvPicPr>
            <p:cNvPr id="9" name="Picture 8" descr="greyicon_4.png">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399" y="143947"/>
              <a:ext cx="508000" cy="508000"/>
            </a:xfrm>
            <a:prstGeom prst="rect">
              <a:avLst/>
            </a:prstGeom>
          </p:spPr>
        </p:pic>
        <p:pic>
          <p:nvPicPr>
            <p:cNvPr id="10" name="Picture 9" descr="greyicon_5.png">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8862" y="124471"/>
              <a:ext cx="508000" cy="508000"/>
            </a:xfrm>
            <a:prstGeom prst="rect">
              <a:avLst/>
            </a:prstGeom>
          </p:spPr>
        </p:pic>
        <p:pic>
          <p:nvPicPr>
            <p:cNvPr id="11" name="Picture 10" descr="greyicon_6.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9607" y="132125"/>
              <a:ext cx="529761" cy="529761"/>
            </a:xfrm>
            <a:prstGeom prst="rect">
              <a:avLst/>
            </a:prstGeom>
          </p:spPr>
        </p:pic>
        <p:pic>
          <p:nvPicPr>
            <p:cNvPr id="12" name="Picture 11">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0539" y="60070"/>
              <a:ext cx="621633" cy="634859"/>
            </a:xfrm>
            <a:prstGeom prst="rect">
              <a:avLst/>
            </a:prstGeom>
          </p:spPr>
        </p:pic>
        <p:pic>
          <p:nvPicPr>
            <p:cNvPr id="14" name="Picture 13">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5210" y="84487"/>
              <a:ext cx="619730" cy="632916"/>
            </a:xfrm>
            <a:prstGeom prst="rect">
              <a:avLst/>
            </a:prstGeom>
          </p:spPr>
        </p:pic>
        <p:pic>
          <p:nvPicPr>
            <p:cNvPr id="15" name="Picture 14">
              <a:hlinkClick r:id="" action="ppaction://noaction"/>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1919" y="62013"/>
              <a:ext cx="619730" cy="632916"/>
            </a:xfrm>
            <a:prstGeom prst="rect">
              <a:avLst/>
            </a:prstGeom>
          </p:spPr>
        </p:pic>
        <p:pic>
          <p:nvPicPr>
            <p:cNvPr id="16" name="Picture 15" descr="greyicon_1.png">
              <a:hlinkClick r:id="" action="ppaction://noaction"/>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522" y="132436"/>
              <a:ext cx="508000" cy="508000"/>
            </a:xfrm>
            <a:prstGeom prst="rect">
              <a:avLst/>
            </a:prstGeom>
          </p:spPr>
        </p:pic>
      </p:grpSp>
    </p:spTree>
    <p:extLst>
      <p:ext uri="{BB962C8B-B14F-4D97-AF65-F5344CB8AC3E}">
        <p14:creationId xmlns:p14="http://schemas.microsoft.com/office/powerpoint/2010/main" val="211356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560840" cy="378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286000" y="836713"/>
            <a:ext cx="4734272" cy="646331"/>
          </a:xfrm>
          <a:prstGeom prst="rect">
            <a:avLst/>
          </a:prstGeom>
        </p:spPr>
        <p:txBody>
          <a:bodyPr wrap="square">
            <a:spAutoFit/>
          </a:bodyPr>
          <a:lstStyle/>
          <a:p>
            <a:r>
              <a:rPr lang="en-US" dirty="0"/>
              <a:t>Figure 1. IEA New Policies Scenario: EU generation mix through 2040 (</a:t>
            </a:r>
            <a:r>
              <a:rPr lang="en-US" dirty="0" err="1"/>
              <a:t>TWh</a:t>
            </a:r>
            <a:r>
              <a:rPr lang="en-US" dirty="0"/>
              <a:t>)</a:t>
            </a:r>
            <a:endParaRPr lang="tr-TR" dirty="0"/>
          </a:p>
        </p:txBody>
      </p:sp>
    </p:spTree>
    <p:extLst>
      <p:ext uri="{BB962C8B-B14F-4D97-AF65-F5344CB8AC3E}">
        <p14:creationId xmlns:p14="http://schemas.microsoft.com/office/powerpoint/2010/main" val="288640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chart shows the sources of energy as projected to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46760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56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848872" cy="4524315"/>
          </a:xfrm>
          <a:prstGeom prst="rect">
            <a:avLst/>
          </a:prstGeom>
        </p:spPr>
        <p:txBody>
          <a:bodyPr wrap="square">
            <a:spAutoFit/>
          </a:bodyPr>
          <a:lstStyle/>
          <a:p>
            <a:r>
              <a:rPr lang="tr-TR" sz="2400" dirty="0" smtClean="0">
                <a:solidFill>
                  <a:prstClr val="black"/>
                </a:solidFill>
              </a:rPr>
              <a:t>Buraya kadar gösterilen ve grafiklerle ifade edilen gerçekleşmeler ve 2040-2050 yılına kadar dünyada elektrik üretiminde ki yönelimin;</a:t>
            </a:r>
          </a:p>
          <a:p>
            <a:r>
              <a:rPr lang="tr-TR" sz="2400" dirty="0" smtClean="0">
                <a:solidFill>
                  <a:prstClr val="black"/>
                </a:solidFill>
              </a:rPr>
              <a:t>-Yenilenebilir enerji kaynaklarından ve özellikle güneş enerjisinden elektrik üretimi çok artacağı,</a:t>
            </a:r>
          </a:p>
          <a:p>
            <a:r>
              <a:rPr lang="tr-TR" sz="2400" dirty="0" smtClean="0">
                <a:solidFill>
                  <a:prstClr val="black"/>
                </a:solidFill>
              </a:rPr>
              <a:t>-Kömürden elektrik üretiminin önemli oranda azalacağı,</a:t>
            </a:r>
          </a:p>
          <a:p>
            <a:r>
              <a:rPr lang="tr-TR" sz="2400" dirty="0" smtClean="0">
                <a:solidFill>
                  <a:prstClr val="black"/>
                </a:solidFill>
              </a:rPr>
              <a:t>-Nükleer enerjiden elektrik üretiminin azalacağı,</a:t>
            </a:r>
          </a:p>
          <a:p>
            <a:r>
              <a:rPr lang="tr-TR" sz="2400" dirty="0" smtClean="0">
                <a:solidFill>
                  <a:prstClr val="black"/>
                </a:solidFill>
              </a:rPr>
              <a:t>-Petrolden elektrik üretiminin neredeyse sıfırlayacağı,</a:t>
            </a:r>
          </a:p>
          <a:p>
            <a:r>
              <a:rPr lang="tr-TR" sz="2400" dirty="0" smtClean="0">
                <a:solidFill>
                  <a:prstClr val="black"/>
                </a:solidFill>
              </a:rPr>
              <a:t>-Doğalgaz dan  elektrik üretiminin  ayni seviyede kalacağı,</a:t>
            </a:r>
          </a:p>
          <a:p>
            <a:r>
              <a:rPr lang="tr-TR" sz="2400" dirty="0" smtClean="0">
                <a:solidFill>
                  <a:prstClr val="black"/>
                </a:solidFill>
              </a:rPr>
              <a:t>Şeklinde olduğu görülmektedir.</a:t>
            </a:r>
          </a:p>
          <a:p>
            <a:r>
              <a:rPr lang="tr-TR" sz="2400" dirty="0" smtClean="0">
                <a:solidFill>
                  <a:prstClr val="black"/>
                </a:solidFill>
              </a:rPr>
              <a:t>Ülkelere göre az çok farklılık gösterse genel olarak tüm dünya için bu durum geçerli olacaktır. </a:t>
            </a:r>
            <a:endParaRPr lang="tr-TR" sz="2800" dirty="0">
              <a:solidFill>
                <a:prstClr val="black"/>
              </a:solidFill>
            </a:endParaRPr>
          </a:p>
        </p:txBody>
      </p:sp>
    </p:spTree>
    <p:extLst>
      <p:ext uri="{BB962C8B-B14F-4D97-AF65-F5344CB8AC3E}">
        <p14:creationId xmlns:p14="http://schemas.microsoft.com/office/powerpoint/2010/main" val="25874017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848872" cy="2000548"/>
          </a:xfrm>
          <a:prstGeom prst="rect">
            <a:avLst/>
          </a:prstGeom>
        </p:spPr>
        <p:txBody>
          <a:bodyPr wrap="square">
            <a:spAutoFit/>
          </a:bodyPr>
          <a:lstStyle/>
          <a:p>
            <a:r>
              <a:rPr lang="tr-TR" sz="2400" dirty="0" smtClean="0"/>
              <a:t>Dünyada durum böyle iken Türkiye’de elektrik enerjisi üretimi için hangi yöntemler kullanılmaktadır ve yönelim ne yöndedir diye bakacak olursak aşağıdaki tablo ile karşılaşmaktayız. </a:t>
            </a:r>
          </a:p>
          <a:p>
            <a:endParaRPr lang="tr-TR" sz="2800" dirty="0"/>
          </a:p>
        </p:txBody>
      </p:sp>
      <p:pic>
        <p:nvPicPr>
          <p:cNvPr id="3" name="Picture 2"/>
          <p:cNvPicPr>
            <a:picLocks noChangeAspect="1"/>
          </p:cNvPicPr>
          <p:nvPr/>
        </p:nvPicPr>
        <p:blipFill>
          <a:blip r:embed="rId2"/>
          <a:stretch>
            <a:fillRect/>
          </a:stretch>
        </p:blipFill>
        <p:spPr>
          <a:xfrm>
            <a:off x="0" y="4725144"/>
            <a:ext cx="9144000" cy="1536016"/>
          </a:xfrm>
          <a:prstGeom prst="rect">
            <a:avLst/>
          </a:prstGeom>
        </p:spPr>
      </p:pic>
      <p:pic>
        <p:nvPicPr>
          <p:cNvPr id="7" name="Picture 6"/>
          <p:cNvPicPr>
            <a:picLocks noChangeAspect="1"/>
          </p:cNvPicPr>
          <p:nvPr/>
        </p:nvPicPr>
        <p:blipFill>
          <a:blip r:embed="rId3"/>
          <a:stretch>
            <a:fillRect/>
          </a:stretch>
        </p:blipFill>
        <p:spPr>
          <a:xfrm>
            <a:off x="467544" y="2235200"/>
            <a:ext cx="7632848" cy="2363978"/>
          </a:xfrm>
          <a:prstGeom prst="rect">
            <a:avLst/>
          </a:prstGeom>
        </p:spPr>
      </p:pic>
    </p:spTree>
    <p:extLst>
      <p:ext uri="{BB962C8B-B14F-4D97-AF65-F5344CB8AC3E}">
        <p14:creationId xmlns:p14="http://schemas.microsoft.com/office/powerpoint/2010/main" val="7590093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54300"/>
            <a:ext cx="9144000" cy="1540127"/>
          </a:xfrm>
          <a:prstGeom prst="rect">
            <a:avLst/>
          </a:prstGeom>
        </p:spPr>
      </p:pic>
    </p:spTree>
    <p:extLst>
      <p:ext uri="{BB962C8B-B14F-4D97-AF65-F5344CB8AC3E}">
        <p14:creationId xmlns:p14="http://schemas.microsoft.com/office/powerpoint/2010/main" val="417807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260648"/>
            <a:ext cx="8561832" cy="6293485"/>
          </a:xfrm>
          <a:prstGeom prst="rect">
            <a:avLst/>
          </a:prstGeom>
        </p:spPr>
      </p:pic>
    </p:spTree>
    <p:extLst>
      <p:ext uri="{BB962C8B-B14F-4D97-AF65-F5344CB8AC3E}">
        <p14:creationId xmlns:p14="http://schemas.microsoft.com/office/powerpoint/2010/main" val="98191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2276872"/>
            <a:ext cx="8784976" cy="2408153"/>
          </a:xfrm>
          <a:prstGeom prst="rect">
            <a:avLst/>
          </a:prstGeom>
        </p:spPr>
      </p:pic>
    </p:spTree>
    <p:extLst>
      <p:ext uri="{BB962C8B-B14F-4D97-AF65-F5344CB8AC3E}">
        <p14:creationId xmlns:p14="http://schemas.microsoft.com/office/powerpoint/2010/main" val="270096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74" y="476672"/>
            <a:ext cx="8953500" cy="602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8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848872" cy="5632311"/>
          </a:xfrm>
          <a:prstGeom prst="rect">
            <a:avLst/>
          </a:prstGeom>
        </p:spPr>
        <p:txBody>
          <a:bodyPr wrap="square">
            <a:spAutoFit/>
          </a:bodyPr>
          <a:lstStyle/>
          <a:p>
            <a:r>
              <a:rPr lang="tr-TR" sz="2400" dirty="0" smtClean="0"/>
              <a:t>Bugün tüm dünya ülkelerinde elektrik enerjisi vazgeçilemez bir insan ihtiyacı haline gelmiştir.</a:t>
            </a:r>
          </a:p>
          <a:p>
            <a:r>
              <a:rPr lang="tr-TR" sz="2400" dirty="0" smtClean="0"/>
              <a:t>Elektrik artık bir nevi insan hakkı olarak kabul edilmektedir.</a:t>
            </a:r>
          </a:p>
          <a:p>
            <a:r>
              <a:rPr lang="tr-TR" sz="2400" dirty="0" smtClean="0"/>
              <a:t>Bu nedenle de tüm yaşayanların elektrik ihtiyacının karşılanabilmesi için teknik ve diğer hususlarda sürekli gelişmeler yaşanmakta ve bugün elektrik konusundaki ana  </a:t>
            </a:r>
            <a:r>
              <a:rPr lang="tr-TR" sz="2400" dirty="0"/>
              <a:t>a</a:t>
            </a:r>
            <a:r>
              <a:rPr lang="tr-TR" sz="2400" dirty="0" smtClean="0"/>
              <a:t>maç elektriğin her zaman mevcut(emre amade) ve ucuz olarak kullanıma hazır olmasını sağlamak olarak tarif edilmektedir. </a:t>
            </a:r>
          </a:p>
          <a:p>
            <a:r>
              <a:rPr lang="tr-TR" sz="2400" dirty="0" smtClean="0"/>
              <a:t>Elektriğin üretildiği anda kullanılması gereken ikincil bir enerji türü olması nedeni birincil kaynaklar burada çok önemli olmaktadır. Dünyada birincil kaynak paylaşımı için savaşlar olması yanında doğada mevcut ve her yerde olan ve doğal olarak yenilenen kaynakların elektrik üretiminde kullanılması uzun yıllar çalışmaları sonunda artık mümkün olmuştur.</a:t>
            </a:r>
            <a:endParaRPr lang="tr-TR" sz="2800" dirty="0"/>
          </a:p>
        </p:txBody>
      </p:sp>
    </p:spTree>
    <p:extLst>
      <p:ext uri="{BB962C8B-B14F-4D97-AF65-F5344CB8AC3E}">
        <p14:creationId xmlns:p14="http://schemas.microsoft.com/office/powerpoint/2010/main" val="6683755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04664"/>
            <a:ext cx="900100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77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9" y="1143000"/>
            <a:ext cx="8208912" cy="4247317"/>
          </a:xfrm>
          <a:prstGeom prst="rect">
            <a:avLst/>
          </a:prstGeom>
          <a:noFill/>
        </p:spPr>
        <p:txBody>
          <a:bodyPr wrap="square" rtlCol="0">
            <a:spAutoFit/>
          </a:bodyPr>
          <a:lstStyle/>
          <a:p>
            <a:r>
              <a:rPr lang="en-US" dirty="0" err="1" smtClean="0"/>
              <a:t>Yukarıda</a:t>
            </a:r>
            <a:r>
              <a:rPr lang="en-US" dirty="0" smtClean="0"/>
              <a:t> </a:t>
            </a:r>
            <a:r>
              <a:rPr lang="en-US" dirty="0" err="1" smtClean="0"/>
              <a:t>verilenlerden</a:t>
            </a:r>
            <a:r>
              <a:rPr lang="en-US" dirty="0" smtClean="0"/>
              <a:t> </a:t>
            </a:r>
            <a:r>
              <a:rPr lang="en-US" dirty="0" err="1" smtClean="0"/>
              <a:t>görüleceği</a:t>
            </a:r>
            <a:r>
              <a:rPr lang="en-US" dirty="0" smtClean="0"/>
              <a:t> </a:t>
            </a:r>
            <a:r>
              <a:rPr lang="en-US" dirty="0" err="1" smtClean="0"/>
              <a:t>üzere</a:t>
            </a:r>
            <a:r>
              <a:rPr lang="en-US" dirty="0" smtClean="0"/>
              <a:t> </a:t>
            </a:r>
            <a:r>
              <a:rPr lang="en-US" dirty="0" err="1" smtClean="0"/>
              <a:t>Türkiye</a:t>
            </a:r>
            <a:r>
              <a:rPr lang="tr-TR" dirty="0" smtClean="0"/>
              <a:t>;</a:t>
            </a:r>
            <a:r>
              <a:rPr lang="en-US" dirty="0" smtClean="0"/>
              <a:t> </a:t>
            </a:r>
            <a:r>
              <a:rPr lang="en-US" dirty="0" err="1" smtClean="0"/>
              <a:t>dünyadaki</a:t>
            </a:r>
            <a:r>
              <a:rPr lang="en-US" dirty="0" smtClean="0"/>
              <a:t> </a:t>
            </a:r>
            <a:r>
              <a:rPr lang="en-US" dirty="0" err="1" smtClean="0"/>
              <a:t>yönelimlerin</a:t>
            </a:r>
            <a:r>
              <a:rPr lang="en-US" dirty="0" smtClean="0"/>
              <a:t> </a:t>
            </a:r>
            <a:r>
              <a:rPr lang="en-US" dirty="0" err="1" smtClean="0"/>
              <a:t>aksine</a:t>
            </a:r>
            <a:endParaRPr lang="en-US" dirty="0" smtClean="0"/>
          </a:p>
          <a:p>
            <a:r>
              <a:rPr lang="en-US" dirty="0" smtClean="0"/>
              <a:t> </a:t>
            </a:r>
            <a:r>
              <a:rPr lang="en-US" dirty="0" err="1" smtClean="0"/>
              <a:t>kömür</a:t>
            </a:r>
            <a:r>
              <a:rPr lang="en-US" dirty="0" smtClean="0"/>
              <a:t> </a:t>
            </a:r>
            <a:r>
              <a:rPr lang="en-US" dirty="0" err="1" smtClean="0"/>
              <a:t>ve</a:t>
            </a:r>
            <a:r>
              <a:rPr lang="en-US" dirty="0" smtClean="0"/>
              <a:t> </a:t>
            </a:r>
            <a:r>
              <a:rPr lang="en-US" dirty="0" err="1" smtClean="0"/>
              <a:t>nükleer</a:t>
            </a:r>
            <a:r>
              <a:rPr lang="en-US" dirty="0" smtClean="0"/>
              <a:t> </a:t>
            </a:r>
            <a:r>
              <a:rPr lang="en-US" dirty="0" err="1" smtClean="0"/>
              <a:t>kaynaklardan</a:t>
            </a:r>
            <a:r>
              <a:rPr lang="en-US" dirty="0" smtClean="0"/>
              <a:t> </a:t>
            </a:r>
            <a:r>
              <a:rPr lang="en-US" dirty="0" err="1" smtClean="0"/>
              <a:t>elektrik</a:t>
            </a:r>
            <a:r>
              <a:rPr lang="en-US" dirty="0" smtClean="0"/>
              <a:t> </a:t>
            </a:r>
            <a:r>
              <a:rPr lang="en-US" dirty="0" err="1" smtClean="0"/>
              <a:t>üretimini</a:t>
            </a:r>
            <a:r>
              <a:rPr lang="tr-TR" dirty="0" err="1" smtClean="0"/>
              <a:t>nin</a:t>
            </a:r>
            <a:r>
              <a:rPr lang="tr-TR" dirty="0" smtClean="0"/>
              <a:t> artacağı öngörülmektedir.</a:t>
            </a:r>
          </a:p>
          <a:p>
            <a:r>
              <a:rPr lang="tr-TR" dirty="0" smtClean="0"/>
              <a:t>Bunun </a:t>
            </a:r>
            <a:r>
              <a:rPr lang="tr-TR" dirty="0" err="1" smtClean="0"/>
              <a:t>yanısıra</a:t>
            </a:r>
            <a:r>
              <a:rPr lang="tr-TR" dirty="0" smtClean="0"/>
              <a:t> dünya eğilimlerine </a:t>
            </a:r>
            <a:r>
              <a:rPr lang="tr-TR" dirty="0" err="1" smtClean="0"/>
              <a:t>pararlel</a:t>
            </a:r>
            <a:r>
              <a:rPr lang="tr-TR" dirty="0" smtClean="0"/>
              <a:t> olarak  </a:t>
            </a:r>
            <a:r>
              <a:rPr lang="en-US" dirty="0" err="1" smtClean="0"/>
              <a:t>su</a:t>
            </a:r>
            <a:r>
              <a:rPr lang="en-US" dirty="0" smtClean="0"/>
              <a:t> </a:t>
            </a:r>
            <a:r>
              <a:rPr lang="en-US" dirty="0" err="1" smtClean="0"/>
              <a:t>kaynaklarını</a:t>
            </a:r>
            <a:r>
              <a:rPr lang="en-US" dirty="0" smtClean="0"/>
              <a:t> </a:t>
            </a:r>
            <a:r>
              <a:rPr lang="en-US" dirty="0" err="1" smtClean="0"/>
              <a:t>sonuna</a:t>
            </a:r>
            <a:r>
              <a:rPr lang="en-US" dirty="0" smtClean="0"/>
              <a:t> </a:t>
            </a:r>
            <a:r>
              <a:rPr lang="en-US" dirty="0" err="1" smtClean="0"/>
              <a:t>kadar</a:t>
            </a:r>
            <a:r>
              <a:rPr lang="en-US" dirty="0" smtClean="0"/>
              <a:t> </a:t>
            </a:r>
            <a:r>
              <a:rPr lang="en-US" dirty="0" err="1" smtClean="0"/>
              <a:t>kullanmay</a:t>
            </a:r>
            <a:r>
              <a:rPr lang="tr-TR" dirty="0" smtClean="0"/>
              <a:t>ı</a:t>
            </a:r>
            <a:r>
              <a:rPr lang="en-US" dirty="0" smtClean="0"/>
              <a:t> ,</a:t>
            </a:r>
            <a:r>
              <a:rPr lang="en-US" dirty="0" err="1" smtClean="0"/>
              <a:t>yenilenebilir</a:t>
            </a:r>
            <a:r>
              <a:rPr lang="en-US" dirty="0" smtClean="0"/>
              <a:t> </a:t>
            </a:r>
            <a:r>
              <a:rPr lang="en-US" dirty="0" err="1" smtClean="0"/>
              <a:t>kaynaklardan</a:t>
            </a:r>
            <a:r>
              <a:rPr lang="en-US" dirty="0" smtClean="0"/>
              <a:t> </a:t>
            </a:r>
            <a:r>
              <a:rPr lang="en-US" dirty="0" err="1" smtClean="0"/>
              <a:t>güneş</a:t>
            </a:r>
            <a:r>
              <a:rPr lang="tr-TR" dirty="0" smtClean="0"/>
              <a:t>den</a:t>
            </a:r>
            <a:r>
              <a:rPr lang="en-US" dirty="0" smtClean="0"/>
              <a:t> </a:t>
            </a:r>
            <a:r>
              <a:rPr lang="en-US" dirty="0" err="1" smtClean="0"/>
              <a:t>mümkün</a:t>
            </a:r>
            <a:r>
              <a:rPr lang="en-US" dirty="0" smtClean="0"/>
              <a:t> </a:t>
            </a:r>
            <a:r>
              <a:rPr lang="en-US" dirty="0" err="1" smtClean="0"/>
              <a:t>olduğunca</a:t>
            </a:r>
            <a:r>
              <a:rPr lang="en-US" dirty="0" smtClean="0"/>
              <a:t> </a:t>
            </a:r>
            <a:r>
              <a:rPr lang="tr-TR" dirty="0" smtClean="0"/>
              <a:t>yararlanmayı</a:t>
            </a:r>
            <a:r>
              <a:rPr lang="en-US" dirty="0" smtClean="0"/>
              <a:t>,</a:t>
            </a:r>
            <a:r>
              <a:rPr lang="en-US" dirty="0" err="1" smtClean="0"/>
              <a:t>rüzgar</a:t>
            </a:r>
            <a:r>
              <a:rPr lang="en-US" dirty="0" smtClean="0"/>
              <a:t> </a:t>
            </a:r>
            <a:r>
              <a:rPr lang="en-US" dirty="0" err="1" smtClean="0"/>
              <a:t>gücünü</a:t>
            </a:r>
            <a:r>
              <a:rPr lang="en-US" dirty="0" smtClean="0"/>
              <a:t> </a:t>
            </a:r>
            <a:r>
              <a:rPr lang="en-US" dirty="0" err="1" smtClean="0"/>
              <a:t>ise</a:t>
            </a:r>
            <a:r>
              <a:rPr lang="en-US" dirty="0" smtClean="0"/>
              <a:t> 20 000 </a:t>
            </a:r>
            <a:r>
              <a:rPr lang="en-US" dirty="0" err="1" smtClean="0"/>
              <a:t>MW’a</a:t>
            </a:r>
            <a:r>
              <a:rPr lang="en-US" dirty="0" smtClean="0"/>
              <a:t> </a:t>
            </a:r>
            <a:r>
              <a:rPr lang="en-US" dirty="0" err="1" smtClean="0"/>
              <a:t>çıkarmayı</a:t>
            </a:r>
            <a:r>
              <a:rPr lang="en-US" dirty="0" smtClean="0"/>
              <a:t> </a:t>
            </a:r>
            <a:r>
              <a:rPr lang="en-US" dirty="0" err="1" smtClean="0"/>
              <a:t>önüne</a:t>
            </a:r>
            <a:r>
              <a:rPr lang="en-US" dirty="0" smtClean="0"/>
              <a:t> </a:t>
            </a:r>
            <a:r>
              <a:rPr lang="en-US" dirty="0" err="1" smtClean="0"/>
              <a:t>hedef</a:t>
            </a:r>
            <a:r>
              <a:rPr lang="en-US" dirty="0" smtClean="0"/>
              <a:t> </a:t>
            </a:r>
            <a:r>
              <a:rPr lang="en-US" dirty="0" err="1" smtClean="0"/>
              <a:t>olarak</a:t>
            </a:r>
            <a:r>
              <a:rPr lang="en-US" dirty="0" smtClean="0"/>
              <a:t> </a:t>
            </a:r>
            <a:r>
              <a:rPr lang="en-US" dirty="0" err="1" smtClean="0"/>
              <a:t>koymuş</a:t>
            </a:r>
            <a:r>
              <a:rPr lang="en-US" dirty="0" smtClean="0"/>
              <a:t> </a:t>
            </a:r>
            <a:r>
              <a:rPr lang="en-US" dirty="0" err="1" smtClean="0"/>
              <a:t>durumdadır</a:t>
            </a:r>
            <a:r>
              <a:rPr lang="en-US" dirty="0" smtClean="0"/>
              <a:t>.</a:t>
            </a:r>
          </a:p>
          <a:p>
            <a:r>
              <a:rPr lang="en-US" dirty="0" smtClean="0"/>
              <a:t>Bu </a:t>
            </a:r>
            <a:r>
              <a:rPr lang="en-US" dirty="0" err="1" smtClean="0"/>
              <a:t>hedefler</a:t>
            </a:r>
            <a:r>
              <a:rPr lang="en-US" dirty="0" smtClean="0"/>
              <a:t> </a:t>
            </a:r>
            <a:r>
              <a:rPr lang="en-US" dirty="0" err="1" smtClean="0"/>
              <a:t>yenilenebilir</a:t>
            </a:r>
            <a:r>
              <a:rPr lang="en-US" dirty="0" smtClean="0"/>
              <a:t> </a:t>
            </a:r>
            <a:r>
              <a:rPr lang="en-US" dirty="0" err="1" smtClean="0"/>
              <a:t>kaynak</a:t>
            </a:r>
            <a:r>
              <a:rPr lang="en-US" dirty="0" smtClean="0"/>
              <a:t> </a:t>
            </a:r>
            <a:r>
              <a:rPr lang="en-US" dirty="0" err="1" smtClean="0"/>
              <a:t>kullanımı</a:t>
            </a:r>
            <a:r>
              <a:rPr lang="en-US" dirty="0" smtClean="0"/>
              <a:t> </a:t>
            </a:r>
            <a:r>
              <a:rPr lang="en-US" dirty="0" err="1" smtClean="0"/>
              <a:t>için</a:t>
            </a:r>
            <a:r>
              <a:rPr lang="en-US" dirty="0" smtClean="0"/>
              <a:t> </a:t>
            </a:r>
            <a:r>
              <a:rPr lang="en-US" dirty="0" err="1" smtClean="0"/>
              <a:t>yararlı</a:t>
            </a:r>
            <a:r>
              <a:rPr lang="en-US" dirty="0" smtClean="0"/>
              <a:t> </a:t>
            </a:r>
            <a:r>
              <a:rPr lang="en-US" dirty="0" err="1" smtClean="0"/>
              <a:t>sonuçlar</a:t>
            </a:r>
            <a:r>
              <a:rPr lang="en-US" dirty="0" smtClean="0"/>
              <a:t> </a:t>
            </a:r>
            <a:r>
              <a:rPr lang="en-US" dirty="0" err="1" smtClean="0"/>
              <a:t>verme</a:t>
            </a:r>
            <a:r>
              <a:rPr lang="en-US" dirty="0" smtClean="0"/>
              <a:t> </a:t>
            </a:r>
            <a:r>
              <a:rPr lang="en-US" dirty="0" err="1" smtClean="0"/>
              <a:t>olasılığı</a:t>
            </a:r>
            <a:r>
              <a:rPr lang="en-US" dirty="0" smtClean="0"/>
              <a:t> </a:t>
            </a:r>
            <a:r>
              <a:rPr lang="en-US" dirty="0" err="1" smtClean="0"/>
              <a:t>taşısada</a:t>
            </a:r>
            <a:r>
              <a:rPr lang="en-US" dirty="0" smtClean="0"/>
              <a:t>  </a:t>
            </a:r>
            <a:r>
              <a:rPr lang="en-US" dirty="0" err="1" smtClean="0"/>
              <a:t>kömür</a:t>
            </a:r>
            <a:r>
              <a:rPr lang="en-US" dirty="0" smtClean="0"/>
              <a:t> </a:t>
            </a:r>
            <a:r>
              <a:rPr lang="en-US" dirty="0" err="1" smtClean="0"/>
              <a:t>ve</a:t>
            </a:r>
            <a:r>
              <a:rPr lang="en-US" dirty="0" smtClean="0"/>
              <a:t> </a:t>
            </a:r>
            <a:r>
              <a:rPr lang="en-US" dirty="0" err="1" smtClean="0"/>
              <a:t>nükleer</a:t>
            </a:r>
            <a:r>
              <a:rPr lang="en-US" dirty="0" smtClean="0"/>
              <a:t> </a:t>
            </a:r>
            <a:r>
              <a:rPr lang="en-US" dirty="0" err="1" smtClean="0"/>
              <a:t>santrallardaki</a:t>
            </a:r>
            <a:r>
              <a:rPr lang="en-US" dirty="0" smtClean="0"/>
              <a:t> </a:t>
            </a:r>
            <a:r>
              <a:rPr lang="en-US" dirty="0" err="1" smtClean="0"/>
              <a:t>hedefler</a:t>
            </a:r>
            <a:r>
              <a:rPr lang="en-US" dirty="0" smtClean="0"/>
              <a:t> </a:t>
            </a:r>
            <a:r>
              <a:rPr lang="en-US" dirty="0" err="1" smtClean="0"/>
              <a:t>gerek</a:t>
            </a:r>
            <a:r>
              <a:rPr lang="en-US" dirty="0" smtClean="0"/>
              <a:t> </a:t>
            </a:r>
            <a:r>
              <a:rPr lang="en-US" dirty="0" err="1" smtClean="0"/>
              <a:t>çevresel</a:t>
            </a:r>
            <a:r>
              <a:rPr lang="en-US" dirty="0" smtClean="0"/>
              <a:t> </a:t>
            </a:r>
            <a:r>
              <a:rPr lang="en-US" dirty="0" err="1" smtClean="0"/>
              <a:t>gerekse</a:t>
            </a:r>
            <a:r>
              <a:rPr lang="en-US" dirty="0" smtClean="0"/>
              <a:t> </a:t>
            </a:r>
            <a:r>
              <a:rPr lang="en-US" dirty="0" err="1" smtClean="0"/>
              <a:t>ekonomik</a:t>
            </a:r>
            <a:r>
              <a:rPr lang="en-US" dirty="0" smtClean="0"/>
              <a:t> </a:t>
            </a:r>
            <a:r>
              <a:rPr lang="en-US" dirty="0" err="1" smtClean="0"/>
              <a:t>yönden</a:t>
            </a:r>
            <a:r>
              <a:rPr lang="en-US" dirty="0" smtClean="0"/>
              <a:t> </a:t>
            </a:r>
            <a:r>
              <a:rPr lang="en-US" dirty="0" err="1" smtClean="0"/>
              <a:t>elektrik</a:t>
            </a:r>
            <a:r>
              <a:rPr lang="en-US" dirty="0" smtClean="0"/>
              <a:t> </a:t>
            </a:r>
            <a:r>
              <a:rPr lang="en-US" dirty="0" err="1" smtClean="0"/>
              <a:t>üretimini</a:t>
            </a:r>
            <a:r>
              <a:rPr lang="en-US" dirty="0" smtClean="0"/>
              <a:t> </a:t>
            </a:r>
            <a:r>
              <a:rPr lang="en-US" dirty="0" err="1" smtClean="0"/>
              <a:t>olumsuz</a:t>
            </a:r>
            <a:r>
              <a:rPr lang="en-US" dirty="0" smtClean="0"/>
              <a:t> </a:t>
            </a:r>
            <a:r>
              <a:rPr lang="en-US" dirty="0" err="1" smtClean="0"/>
              <a:t>etkileyecektir</a:t>
            </a:r>
            <a:r>
              <a:rPr lang="en-US" dirty="0" smtClean="0"/>
              <a:t>.</a:t>
            </a:r>
          </a:p>
          <a:p>
            <a:r>
              <a:rPr lang="en-US" dirty="0" smtClean="0"/>
              <a:t>Mersin </a:t>
            </a:r>
            <a:r>
              <a:rPr lang="en-US" dirty="0" err="1" smtClean="0"/>
              <a:t>kömür</a:t>
            </a:r>
            <a:r>
              <a:rPr lang="en-US" dirty="0" smtClean="0"/>
              <a:t> </a:t>
            </a:r>
            <a:r>
              <a:rPr lang="en-US" dirty="0" err="1" smtClean="0"/>
              <a:t>santralları</a:t>
            </a:r>
            <a:r>
              <a:rPr lang="en-US" dirty="0" smtClean="0"/>
              <a:t> </a:t>
            </a:r>
            <a:r>
              <a:rPr lang="en-US" dirty="0" err="1" smtClean="0"/>
              <a:t>açısından</a:t>
            </a:r>
            <a:r>
              <a:rPr lang="en-US" dirty="0" smtClean="0"/>
              <a:t> </a:t>
            </a:r>
            <a:r>
              <a:rPr lang="en-US" dirty="0" err="1" smtClean="0"/>
              <a:t>şanslı</a:t>
            </a:r>
            <a:r>
              <a:rPr lang="en-US" dirty="0" smtClean="0"/>
              <a:t> </a:t>
            </a:r>
            <a:r>
              <a:rPr lang="en-US" dirty="0" err="1" smtClean="0"/>
              <a:t>illerimizden</a:t>
            </a:r>
            <a:r>
              <a:rPr lang="en-US" dirty="0" smtClean="0"/>
              <a:t> </a:t>
            </a:r>
            <a:r>
              <a:rPr lang="en-US" dirty="0" err="1" smtClean="0"/>
              <a:t>biridir</a:t>
            </a:r>
            <a:r>
              <a:rPr lang="en-US" dirty="0" smtClean="0"/>
              <a:t> </a:t>
            </a:r>
            <a:r>
              <a:rPr lang="en-US" dirty="0" err="1" smtClean="0"/>
              <a:t>ve</a:t>
            </a:r>
            <a:r>
              <a:rPr lang="en-US" dirty="0" smtClean="0"/>
              <a:t> Mersin </a:t>
            </a:r>
            <a:r>
              <a:rPr lang="en-US" dirty="0" err="1" smtClean="0"/>
              <a:t>il</a:t>
            </a:r>
            <a:r>
              <a:rPr lang="en-US" dirty="0" smtClean="0"/>
              <a:t> </a:t>
            </a:r>
            <a:r>
              <a:rPr lang="en-US" dirty="0" err="1" smtClean="0"/>
              <a:t>sınırları</a:t>
            </a:r>
            <a:r>
              <a:rPr lang="en-US" dirty="0" smtClean="0"/>
              <a:t> </a:t>
            </a:r>
            <a:r>
              <a:rPr lang="en-US" dirty="0" err="1" smtClean="0"/>
              <a:t>içerisinde</a:t>
            </a:r>
            <a:r>
              <a:rPr lang="en-US" dirty="0" smtClean="0"/>
              <a:t> </a:t>
            </a:r>
            <a:r>
              <a:rPr lang="en-US" dirty="0" err="1" smtClean="0"/>
              <a:t>önemli</a:t>
            </a:r>
            <a:r>
              <a:rPr lang="en-US" dirty="0" smtClean="0"/>
              <a:t> </a:t>
            </a:r>
            <a:r>
              <a:rPr lang="en-US" dirty="0" err="1" smtClean="0"/>
              <a:t>büyüklükte</a:t>
            </a:r>
            <a:r>
              <a:rPr lang="en-US" dirty="0" smtClean="0"/>
              <a:t> </a:t>
            </a:r>
            <a:r>
              <a:rPr lang="en-US" dirty="0" err="1" smtClean="0"/>
              <a:t>kömür</a:t>
            </a:r>
            <a:r>
              <a:rPr lang="en-US" dirty="0" smtClean="0"/>
              <a:t> </a:t>
            </a:r>
            <a:r>
              <a:rPr lang="en-US" dirty="0" err="1" smtClean="0"/>
              <a:t>santralı</a:t>
            </a:r>
            <a:r>
              <a:rPr lang="en-US" dirty="0" smtClean="0"/>
              <a:t> </a:t>
            </a:r>
            <a:r>
              <a:rPr lang="en-US" dirty="0" err="1" smtClean="0"/>
              <a:t>bulunmamaktadır</a:t>
            </a:r>
            <a:r>
              <a:rPr lang="en-US" dirty="0" smtClean="0"/>
              <a:t>.</a:t>
            </a:r>
          </a:p>
          <a:p>
            <a:r>
              <a:rPr lang="en-US" dirty="0" err="1" smtClean="0"/>
              <a:t>Ancak</a:t>
            </a:r>
            <a:r>
              <a:rPr lang="en-US" dirty="0" smtClean="0"/>
              <a:t> </a:t>
            </a:r>
            <a:r>
              <a:rPr lang="en-US" dirty="0" err="1" smtClean="0"/>
              <a:t>Türkiye’nin</a:t>
            </a:r>
            <a:r>
              <a:rPr lang="en-US" dirty="0" smtClean="0"/>
              <a:t> </a:t>
            </a:r>
            <a:r>
              <a:rPr lang="en-US" dirty="0" err="1" smtClean="0"/>
              <a:t>inşa</a:t>
            </a:r>
            <a:r>
              <a:rPr lang="en-US" dirty="0" smtClean="0"/>
              <a:t> </a:t>
            </a:r>
            <a:r>
              <a:rPr lang="en-US" dirty="0" err="1" smtClean="0"/>
              <a:t>halindeki</a:t>
            </a:r>
            <a:r>
              <a:rPr lang="en-US" dirty="0" smtClean="0"/>
              <a:t>  </a:t>
            </a:r>
            <a:r>
              <a:rPr lang="en-US" dirty="0" err="1" smtClean="0"/>
              <a:t>tek</a:t>
            </a:r>
            <a:r>
              <a:rPr lang="en-US" dirty="0" smtClean="0"/>
              <a:t> </a:t>
            </a:r>
            <a:r>
              <a:rPr lang="en-US" dirty="0" err="1"/>
              <a:t>N</a:t>
            </a:r>
            <a:r>
              <a:rPr lang="en-US" dirty="0" err="1" smtClean="0"/>
              <a:t>ükleer</a:t>
            </a:r>
            <a:r>
              <a:rPr lang="en-US" dirty="0" smtClean="0"/>
              <a:t> </a:t>
            </a:r>
            <a:r>
              <a:rPr lang="en-US" dirty="0" err="1" smtClean="0"/>
              <a:t>Güç</a:t>
            </a:r>
            <a:r>
              <a:rPr lang="en-US" dirty="0" smtClean="0"/>
              <a:t> </a:t>
            </a:r>
            <a:r>
              <a:rPr lang="en-US" dirty="0" err="1" smtClean="0"/>
              <a:t>Santralı</a:t>
            </a:r>
            <a:r>
              <a:rPr lang="en-US" dirty="0" smtClean="0"/>
              <a:t> Mersin </a:t>
            </a:r>
            <a:r>
              <a:rPr lang="en-US" dirty="0" err="1" smtClean="0"/>
              <a:t>ili</a:t>
            </a:r>
            <a:r>
              <a:rPr lang="en-US" dirty="0" smtClean="0"/>
              <a:t> </a:t>
            </a:r>
            <a:r>
              <a:rPr lang="en-US" dirty="0" err="1" smtClean="0"/>
              <a:t>sınırlarındadır</a:t>
            </a:r>
            <a:r>
              <a:rPr lang="en-US" dirty="0" smtClean="0"/>
              <a:t>.</a:t>
            </a:r>
          </a:p>
          <a:p>
            <a:r>
              <a:rPr lang="en-US" dirty="0" smtClean="0"/>
              <a:t>Bu </a:t>
            </a:r>
            <a:r>
              <a:rPr lang="en-US" dirty="0" err="1" smtClean="0"/>
              <a:t>nedenle</a:t>
            </a:r>
            <a:r>
              <a:rPr lang="en-US" dirty="0" smtClean="0"/>
              <a:t> </a:t>
            </a:r>
            <a:r>
              <a:rPr lang="en-US" dirty="0" err="1" smtClean="0"/>
              <a:t>kısaca</a:t>
            </a:r>
            <a:r>
              <a:rPr lang="en-US" dirty="0" smtClean="0"/>
              <a:t> </a:t>
            </a:r>
            <a:r>
              <a:rPr lang="en-US" dirty="0" err="1" smtClean="0"/>
              <a:t>dünya</a:t>
            </a:r>
            <a:r>
              <a:rPr lang="en-US" dirty="0" smtClean="0"/>
              <a:t> da </a:t>
            </a:r>
            <a:r>
              <a:rPr lang="en-US" dirty="0" err="1" smtClean="0"/>
              <a:t>nükleer</a:t>
            </a:r>
            <a:r>
              <a:rPr lang="en-US" dirty="0" smtClean="0"/>
              <a:t> </a:t>
            </a:r>
            <a:r>
              <a:rPr lang="en-US" dirty="0" err="1" smtClean="0"/>
              <a:t>enerjiden</a:t>
            </a:r>
            <a:r>
              <a:rPr lang="en-US" dirty="0" smtClean="0"/>
              <a:t> </a:t>
            </a:r>
            <a:r>
              <a:rPr lang="en-US" dirty="0" err="1" smtClean="0"/>
              <a:t>elektrik</a:t>
            </a:r>
            <a:r>
              <a:rPr lang="en-US" dirty="0" smtClean="0"/>
              <a:t> </a:t>
            </a:r>
            <a:r>
              <a:rPr lang="en-US" dirty="0" err="1" smtClean="0"/>
              <a:t>üretimi</a:t>
            </a:r>
            <a:r>
              <a:rPr lang="en-US" dirty="0" smtClean="0"/>
              <a:t> </a:t>
            </a:r>
            <a:r>
              <a:rPr lang="en-US" dirty="0" err="1" smtClean="0"/>
              <a:t>neden</a:t>
            </a:r>
            <a:r>
              <a:rPr lang="en-US" dirty="0" smtClean="0"/>
              <a:t> </a:t>
            </a:r>
            <a:r>
              <a:rPr lang="en-US" dirty="0" err="1" smtClean="0"/>
              <a:t>azalıyor</a:t>
            </a:r>
            <a:r>
              <a:rPr lang="en-US" dirty="0" smtClean="0"/>
              <a:t> </a:t>
            </a:r>
            <a:r>
              <a:rPr lang="en-US" dirty="0" err="1" smtClean="0"/>
              <a:t>ve</a:t>
            </a:r>
            <a:r>
              <a:rPr lang="en-US" dirty="0" smtClean="0"/>
              <a:t> </a:t>
            </a:r>
            <a:r>
              <a:rPr lang="en-US" dirty="0" err="1" smtClean="0"/>
              <a:t>Akkuyu</a:t>
            </a:r>
            <a:r>
              <a:rPr lang="en-US" dirty="0" smtClean="0"/>
              <a:t> </a:t>
            </a:r>
            <a:r>
              <a:rPr lang="en-US" dirty="0" err="1" smtClean="0"/>
              <a:t>santralının</a:t>
            </a:r>
            <a:r>
              <a:rPr lang="en-US" dirty="0" smtClean="0"/>
              <a:t> </a:t>
            </a:r>
            <a:r>
              <a:rPr lang="en-US" dirty="0" err="1" smtClean="0"/>
              <a:t>yapılmasının</a:t>
            </a:r>
            <a:r>
              <a:rPr lang="en-US" dirty="0" smtClean="0"/>
              <a:t> </a:t>
            </a:r>
            <a:r>
              <a:rPr lang="en-US" dirty="0" err="1" smtClean="0"/>
              <a:t>Türkiye</a:t>
            </a:r>
            <a:r>
              <a:rPr lang="en-US" dirty="0" smtClean="0"/>
              <a:t> </a:t>
            </a:r>
            <a:r>
              <a:rPr lang="en-US" dirty="0" err="1" smtClean="0"/>
              <a:t>elektrik</a:t>
            </a:r>
            <a:r>
              <a:rPr lang="en-US" dirty="0" smtClean="0"/>
              <a:t> </a:t>
            </a:r>
            <a:r>
              <a:rPr lang="en-US" dirty="0" err="1" smtClean="0"/>
              <a:t>sisteminde</a:t>
            </a:r>
            <a:r>
              <a:rPr lang="en-US" dirty="0" smtClean="0"/>
              <a:t> </a:t>
            </a:r>
            <a:r>
              <a:rPr lang="en-US" dirty="0" err="1" smtClean="0"/>
              <a:t>yaratacağı</a:t>
            </a:r>
            <a:r>
              <a:rPr lang="en-US" dirty="0" smtClean="0"/>
              <a:t> </a:t>
            </a:r>
            <a:r>
              <a:rPr lang="en-US" dirty="0" err="1" smtClean="0"/>
              <a:t>sorunlara</a:t>
            </a:r>
            <a:r>
              <a:rPr lang="en-US" dirty="0" smtClean="0"/>
              <a:t> </a:t>
            </a:r>
            <a:r>
              <a:rPr lang="en-US" dirty="0" err="1" smtClean="0"/>
              <a:t>değinmek</a:t>
            </a:r>
            <a:r>
              <a:rPr lang="en-US" dirty="0" smtClean="0"/>
              <a:t> </a:t>
            </a:r>
            <a:r>
              <a:rPr lang="en-US" dirty="0" err="1" smtClean="0"/>
              <a:t>istiyorum</a:t>
            </a:r>
            <a:r>
              <a:rPr lang="en-US" dirty="0" smtClean="0"/>
              <a:t>.</a:t>
            </a:r>
            <a:endParaRPr lang="en-US" dirty="0"/>
          </a:p>
        </p:txBody>
      </p:sp>
    </p:spTree>
    <p:extLst>
      <p:ext uri="{BB962C8B-B14F-4D97-AF65-F5344CB8AC3E}">
        <p14:creationId xmlns:p14="http://schemas.microsoft.com/office/powerpoint/2010/main" val="227396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848872" cy="4893647"/>
          </a:xfrm>
          <a:prstGeom prst="rect">
            <a:avLst/>
          </a:prstGeom>
        </p:spPr>
        <p:txBody>
          <a:bodyPr wrap="square">
            <a:spAutoFit/>
          </a:bodyPr>
          <a:lstStyle/>
          <a:p>
            <a:r>
              <a:rPr lang="tr-TR" sz="2400" dirty="0" err="1" smtClean="0"/>
              <a:t>Akkuyu</a:t>
            </a:r>
            <a:r>
              <a:rPr lang="tr-TR" sz="2400" dirty="0" smtClean="0"/>
              <a:t> Nükleer Güç Santralı elektrik üretmek amacı ile kurulmaktadır. Bu santralın kurulması için yapılan ve daha sonra yasa haline getirilen anlaşmada bu husus net olarak belirtilmektedir. Ayrıca yasanın 15.</a:t>
            </a:r>
            <a:r>
              <a:rPr lang="tr-TR" sz="2400" dirty="0" smtClean="0"/>
              <a:t>maddesinin 2.1,4,5 </a:t>
            </a:r>
            <a:r>
              <a:rPr lang="tr-TR" sz="2400" dirty="0" smtClean="0"/>
              <a:t>ve 6. paragraflarında bu santral ekipmanlarının , yan ürünlerinin veya proseslerinin elektrik üretimi dışında başka bir amaçla ve nükleer silah ile patlayıcı yapımında kullanılamayacağı açıkça belirtilmiştir. Buna ek olarak anlaşmanın 5.4 Maddesinde </a:t>
            </a:r>
            <a:r>
              <a:rPr lang="tr-TR" sz="2400" dirty="0" err="1" smtClean="0"/>
              <a:t>Akkuyu</a:t>
            </a:r>
            <a:r>
              <a:rPr lang="tr-TR" sz="2400" dirty="0" smtClean="0"/>
              <a:t> nükleer güç santralının çoğunluk hisselerinin santralın  tüm ömrü boyunca Rus şirketine ait olacağı açıkça yazılıdır. Dolayısı  </a:t>
            </a:r>
            <a:r>
              <a:rPr lang="tr-TR" sz="2400" dirty="0" err="1" smtClean="0"/>
              <a:t>Akkuyu</a:t>
            </a:r>
            <a:r>
              <a:rPr lang="tr-TR" sz="2400" dirty="0" smtClean="0"/>
              <a:t> nükleer güç santralı Türkiye toprakları üzerinde kurulmakta olan ve  elektrik üretmek dışında hiçbir amaca hizmet etmeyecek bir RUS  ticari projesidir. . </a:t>
            </a:r>
            <a:endParaRPr lang="tr-TR" sz="2800" dirty="0"/>
          </a:p>
        </p:txBody>
      </p:sp>
    </p:spTree>
    <p:extLst>
      <p:ext uri="{BB962C8B-B14F-4D97-AF65-F5344CB8AC3E}">
        <p14:creationId xmlns:p14="http://schemas.microsoft.com/office/powerpoint/2010/main" val="11957987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22" y="1052826"/>
            <a:ext cx="7651926" cy="4431983"/>
          </a:xfrm>
          <a:prstGeom prst="rect">
            <a:avLst/>
          </a:prstGeom>
          <a:noFill/>
        </p:spPr>
        <p:txBody>
          <a:bodyPr wrap="square" rtlCol="0">
            <a:spAutoFit/>
          </a:bodyPr>
          <a:lstStyle/>
          <a:p>
            <a:r>
              <a:rPr lang="tr-TR" sz="2200" dirty="0" smtClean="0"/>
              <a:t>Yani:</a:t>
            </a:r>
            <a:br>
              <a:rPr lang="tr-TR" sz="2200" dirty="0" smtClean="0"/>
            </a:br>
            <a:r>
              <a:rPr lang="tr-TR" sz="2200" dirty="0" smtClean="0"/>
              <a:t>-</a:t>
            </a:r>
            <a:r>
              <a:rPr lang="tr-TR" sz="2200" dirty="0" err="1" smtClean="0"/>
              <a:t>Akkuyu</a:t>
            </a:r>
            <a:r>
              <a:rPr lang="tr-TR" sz="2200" dirty="0" smtClean="0"/>
              <a:t> Nükleer Güç Santralı </a:t>
            </a:r>
            <a:r>
              <a:rPr lang="tr-TR" sz="2200" dirty="0" err="1" smtClean="0"/>
              <a:t>yanlızca</a:t>
            </a:r>
            <a:r>
              <a:rPr lang="tr-TR" sz="2200" dirty="0" smtClean="0"/>
              <a:t> elektrik üretmek ve Türkiye’ye satmak üzere kurulan bir tesistir.</a:t>
            </a:r>
          </a:p>
          <a:p>
            <a:r>
              <a:rPr lang="tr-TR" sz="2200" dirty="0" smtClean="0"/>
              <a:t>-</a:t>
            </a:r>
            <a:r>
              <a:rPr lang="tr-TR" sz="2200" dirty="0" err="1" smtClean="0"/>
              <a:t>Akkuyu</a:t>
            </a:r>
            <a:r>
              <a:rPr lang="tr-TR" sz="2200" dirty="0" smtClean="0"/>
              <a:t> Nükleer Güç Santralı ömrü boyunca Rus malı olacak bir tesistir.</a:t>
            </a:r>
          </a:p>
          <a:p>
            <a:r>
              <a:rPr lang="tr-TR" sz="2200" dirty="0" smtClean="0"/>
              <a:t>-</a:t>
            </a:r>
            <a:r>
              <a:rPr lang="tr-TR" sz="2200" dirty="0" err="1" smtClean="0"/>
              <a:t>Akkuyu</a:t>
            </a:r>
            <a:r>
              <a:rPr lang="tr-TR" sz="2200" dirty="0" smtClean="0"/>
              <a:t> Nükleer Güç Santralı nükleer silah teknolojine kapalıdır.</a:t>
            </a:r>
          </a:p>
          <a:p>
            <a:r>
              <a:rPr lang="tr-TR" sz="2200" dirty="0" smtClean="0"/>
              <a:t>-</a:t>
            </a:r>
            <a:r>
              <a:rPr lang="tr-TR" sz="2200" dirty="0" err="1" smtClean="0"/>
              <a:t>Akkuyu</a:t>
            </a:r>
            <a:r>
              <a:rPr lang="tr-TR" sz="2200" dirty="0" smtClean="0"/>
              <a:t> Nükleer Güç Santralı gelirleri Rusya’ya transfer edilecektir.</a:t>
            </a:r>
          </a:p>
          <a:p>
            <a:r>
              <a:rPr lang="tr-TR" sz="2200" dirty="0" smtClean="0"/>
              <a:t>-</a:t>
            </a:r>
            <a:r>
              <a:rPr lang="tr-TR" sz="2200" dirty="0" err="1" smtClean="0"/>
              <a:t>Akkuyu</a:t>
            </a:r>
            <a:r>
              <a:rPr lang="tr-TR" sz="2200" dirty="0" smtClean="0"/>
              <a:t> Nükleer Güç Santralı teknik ekipmanı tamamen yurt dışından ithal edilecektir.</a:t>
            </a:r>
          </a:p>
          <a:p>
            <a:r>
              <a:rPr lang="tr-TR" sz="2200" dirty="0" smtClean="0"/>
              <a:t>Sonuç olarak:</a:t>
            </a:r>
          </a:p>
          <a:p>
            <a:r>
              <a:rPr lang="tr-TR" sz="2000" b="1" dirty="0" smtClean="0"/>
              <a:t>AKKUYU NÜKLEER GÜÇ SANTRALI </a:t>
            </a:r>
            <a:r>
              <a:rPr lang="tr-TR" sz="2000" dirty="0" smtClean="0"/>
              <a:t>‘YERLİ VE MİLLİ</a:t>
            </a:r>
            <a:r>
              <a:rPr lang="tr-TR" sz="2000" b="1" dirty="0" smtClean="0"/>
              <a:t>’ BİR TESİS DEĞİLDİR.  </a:t>
            </a:r>
            <a:endParaRPr lang="en-US" sz="2000" dirty="0"/>
          </a:p>
        </p:txBody>
      </p:sp>
    </p:spTree>
    <p:extLst>
      <p:ext uri="{BB962C8B-B14F-4D97-AF65-F5344CB8AC3E}">
        <p14:creationId xmlns:p14="http://schemas.microsoft.com/office/powerpoint/2010/main" val="30010387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9"/>
            <a:ext cx="7704856" cy="4708981"/>
          </a:xfrm>
          <a:prstGeom prst="rect">
            <a:avLst/>
          </a:prstGeom>
          <a:noFill/>
        </p:spPr>
        <p:txBody>
          <a:bodyPr wrap="square" rtlCol="0">
            <a:spAutoFit/>
          </a:bodyPr>
          <a:lstStyle/>
          <a:p>
            <a:r>
              <a:rPr lang="tr-TR" sz="2000" dirty="0" smtClean="0"/>
              <a:t> Yerli ve milli bir proje olmadığı gibi elektrik üreterek satmak ve bundan kar elde etmek üzere bir yabancı devlet tarafından kurulan ticari endüstriyel bir tesistir. Birilerinin ifade ettiği gibi Türkiye’ye getireceği bir teknoloji patlaması veya Türkiye’nin bir üst teknik lige çıkaracak bir yapı değildir. Ayrıca </a:t>
            </a:r>
            <a:r>
              <a:rPr lang="tr-TR" sz="2000" dirty="0" err="1" smtClean="0"/>
              <a:t>Akkuyu</a:t>
            </a:r>
            <a:r>
              <a:rPr lang="tr-TR" sz="2000" dirty="0" smtClean="0"/>
              <a:t> </a:t>
            </a:r>
            <a:r>
              <a:rPr lang="tr-TR" sz="2000" dirty="0"/>
              <a:t> </a:t>
            </a:r>
            <a:r>
              <a:rPr lang="tr-TR" sz="2000" dirty="0" smtClean="0"/>
              <a:t>Nükleer A.Ş. </a:t>
            </a:r>
            <a:r>
              <a:rPr lang="tr-TR" sz="2000" dirty="0" err="1"/>
              <a:t>n</a:t>
            </a:r>
            <a:r>
              <a:rPr lang="tr-TR" sz="2000" dirty="0" err="1" smtClean="0"/>
              <a:t>in</a:t>
            </a:r>
            <a:r>
              <a:rPr lang="tr-TR" sz="2000" dirty="0" smtClean="0"/>
              <a:t> web sitesinde belirtildiği gibi kurulacak reaktör de AES 2006 tipi olup 2006 yılı teknolojisinin günümüze uyarlanmış şeklidir.</a:t>
            </a:r>
          </a:p>
          <a:p>
            <a:r>
              <a:rPr lang="tr-TR" sz="2000" dirty="0" smtClean="0"/>
              <a:t> </a:t>
            </a:r>
            <a:r>
              <a:rPr lang="tr-TR" sz="2000" dirty="0" err="1" smtClean="0"/>
              <a:t>Akkuyu</a:t>
            </a:r>
            <a:r>
              <a:rPr lang="tr-TR" sz="2000" dirty="0" smtClean="0"/>
              <a:t> Nükleer A.Ş.’</a:t>
            </a:r>
            <a:r>
              <a:rPr lang="tr-TR" sz="2000" dirty="0" err="1" smtClean="0"/>
              <a:t>nin</a:t>
            </a:r>
            <a:r>
              <a:rPr lang="tr-TR" sz="2000" dirty="0" smtClean="0"/>
              <a:t> yapacağı ; santralı kurmak,  işletmek,  ürettiği enerjiyi satıp kar etmek ve santralın teknik ömrü bitince de çok uzun sürecek bir söküm süreci ile bizi baş başa bırakarak çekip gitmektir.</a:t>
            </a:r>
          </a:p>
          <a:p>
            <a:r>
              <a:rPr lang="tr-TR" sz="2000" dirty="0" smtClean="0"/>
              <a:t>Dünyada teknik ömrünü tamamlayarak 2019 Temmuz ayı itibarı ile servis dışı bırakılmış olan 181 santraldan 162 adedinin kapatılma işlemi henüz tamamlanmamıştır. Tamamlanan 19 adetten yalnızca 10 adedini sahaları kısıtlı olarak kamu kullanımına açılabilmiştir. 42 yıldır sürmekte olan kapatılma işlemleri vardır.</a:t>
            </a:r>
            <a:endParaRPr lang="en-US" dirty="0"/>
          </a:p>
        </p:txBody>
      </p:sp>
    </p:spTree>
    <p:extLst>
      <p:ext uri="{BB962C8B-B14F-4D97-AF65-F5344CB8AC3E}">
        <p14:creationId xmlns:p14="http://schemas.microsoft.com/office/powerpoint/2010/main" val="1850701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4636" y="1223818"/>
            <a:ext cx="7659852" cy="2554545"/>
          </a:xfrm>
          <a:prstGeom prst="rect">
            <a:avLst/>
          </a:prstGeom>
          <a:noFill/>
        </p:spPr>
        <p:txBody>
          <a:bodyPr wrap="square" rtlCol="0">
            <a:spAutoFit/>
          </a:bodyPr>
          <a:lstStyle/>
          <a:p>
            <a:r>
              <a:rPr lang="en-US" sz="2000" dirty="0" err="1" smtClean="0"/>
              <a:t>Dolayısı</a:t>
            </a:r>
            <a:r>
              <a:rPr lang="en-US" sz="2000" dirty="0" smtClean="0"/>
              <a:t> </a:t>
            </a:r>
            <a:r>
              <a:rPr lang="en-US" sz="2000" dirty="0" err="1" smtClean="0"/>
              <a:t>ile</a:t>
            </a:r>
            <a:r>
              <a:rPr lang="en-US" sz="2000" dirty="0" smtClean="0"/>
              <a:t> “</a:t>
            </a:r>
            <a:r>
              <a:rPr lang="en-US" sz="2000" dirty="0" err="1" smtClean="0"/>
              <a:t>Milli</a:t>
            </a:r>
            <a:r>
              <a:rPr lang="en-US" sz="2000" dirty="0" smtClean="0"/>
              <a:t> </a:t>
            </a:r>
            <a:r>
              <a:rPr lang="en-US" sz="2000" dirty="0" err="1" smtClean="0"/>
              <a:t>ve</a:t>
            </a:r>
            <a:r>
              <a:rPr lang="en-US" sz="2000" dirty="0" smtClean="0"/>
              <a:t> </a:t>
            </a:r>
            <a:r>
              <a:rPr lang="en-US" sz="2000" dirty="0" err="1" smtClean="0"/>
              <a:t>Yerli</a:t>
            </a:r>
            <a:r>
              <a:rPr lang="en-US" sz="2000" dirty="0" smtClean="0"/>
              <a:t>” </a:t>
            </a:r>
            <a:r>
              <a:rPr lang="en-US" sz="2000" dirty="0" err="1" smtClean="0"/>
              <a:t>olmayan</a:t>
            </a:r>
            <a:r>
              <a:rPr lang="en-US" sz="2000" dirty="0" smtClean="0"/>
              <a:t> </a:t>
            </a:r>
            <a:r>
              <a:rPr lang="en-US" sz="2000" dirty="0" err="1" smtClean="0"/>
              <a:t>bu</a:t>
            </a:r>
            <a:r>
              <a:rPr lang="en-US" sz="2000" dirty="0" smtClean="0"/>
              <a:t> </a:t>
            </a:r>
            <a:r>
              <a:rPr lang="en-US" sz="2000" dirty="0" err="1" smtClean="0"/>
              <a:t>tesis</a:t>
            </a:r>
            <a:r>
              <a:rPr lang="en-US" sz="2000" dirty="0" smtClean="0"/>
              <a:t> , </a:t>
            </a:r>
            <a:r>
              <a:rPr lang="en-US" sz="2000" dirty="0" err="1" smtClean="0"/>
              <a:t>çalıştığı</a:t>
            </a:r>
            <a:r>
              <a:rPr lang="en-US" sz="2000" dirty="0" smtClean="0"/>
              <a:t> </a:t>
            </a:r>
            <a:r>
              <a:rPr lang="en-US" sz="2000" dirty="0" err="1" smtClean="0"/>
              <a:t>süre</a:t>
            </a:r>
            <a:r>
              <a:rPr lang="en-US" sz="2000" dirty="0" smtClean="0"/>
              <a:t> </a:t>
            </a:r>
            <a:r>
              <a:rPr lang="en-US" sz="2000" dirty="0" err="1" smtClean="0"/>
              <a:t>içeris</a:t>
            </a:r>
            <a:r>
              <a:rPr lang="tr-TR" sz="2000" dirty="0" smtClean="0"/>
              <a:t>i</a:t>
            </a:r>
            <a:r>
              <a:rPr lang="en-US" sz="2000" dirty="0" err="1" smtClean="0"/>
              <a:t>nde</a:t>
            </a:r>
            <a:r>
              <a:rPr lang="en-US" sz="2000" dirty="0" smtClean="0"/>
              <a:t> </a:t>
            </a:r>
            <a:r>
              <a:rPr lang="en-US" sz="2000" dirty="0" err="1" smtClean="0"/>
              <a:t>neden</a:t>
            </a:r>
            <a:r>
              <a:rPr lang="en-US" sz="2000" dirty="0" smtClean="0"/>
              <a:t> </a:t>
            </a:r>
            <a:r>
              <a:rPr lang="en-US" sz="2000" dirty="0" err="1" smtClean="0"/>
              <a:t>olacağı</a:t>
            </a:r>
            <a:r>
              <a:rPr lang="en-US" sz="2000" dirty="0" smtClean="0"/>
              <a:t> </a:t>
            </a:r>
            <a:r>
              <a:rPr lang="en-US" sz="2000" dirty="0" err="1" smtClean="0"/>
              <a:t>olumsuzlıklar</a:t>
            </a:r>
            <a:r>
              <a:rPr lang="en-US" sz="2000" dirty="0" smtClean="0"/>
              <a:t> </a:t>
            </a:r>
            <a:r>
              <a:rPr lang="en-US" sz="2000" dirty="0" err="1" smtClean="0"/>
              <a:t>yanında</a:t>
            </a:r>
            <a:r>
              <a:rPr lang="en-US" sz="2000" dirty="0" smtClean="0"/>
              <a:t> </a:t>
            </a:r>
            <a:r>
              <a:rPr lang="en-US" sz="2000" dirty="0" err="1" smtClean="0"/>
              <a:t>teknik</a:t>
            </a:r>
            <a:r>
              <a:rPr lang="en-US" sz="2000" dirty="0" smtClean="0"/>
              <a:t> </a:t>
            </a:r>
            <a:r>
              <a:rPr lang="en-US" sz="2000" dirty="0" err="1" smtClean="0"/>
              <a:t>ömrü</a:t>
            </a:r>
            <a:r>
              <a:rPr lang="en-US" sz="2000" dirty="0" smtClean="0"/>
              <a:t> </a:t>
            </a:r>
            <a:r>
              <a:rPr lang="en-US" sz="2000" dirty="0" err="1" smtClean="0"/>
              <a:t>tamamlanıp</a:t>
            </a:r>
            <a:r>
              <a:rPr lang="en-US" sz="2000" dirty="0" smtClean="0"/>
              <a:t> </a:t>
            </a:r>
            <a:r>
              <a:rPr lang="en-US" sz="2000" dirty="0" err="1" smtClean="0"/>
              <a:t>emekliye</a:t>
            </a:r>
            <a:r>
              <a:rPr lang="en-US" sz="2000" dirty="0" smtClean="0"/>
              <a:t> </a:t>
            </a:r>
            <a:r>
              <a:rPr lang="en-US" sz="2000" dirty="0" err="1" smtClean="0"/>
              <a:t>ayrıldıktan</a:t>
            </a:r>
            <a:r>
              <a:rPr lang="en-US" sz="2000" dirty="0" smtClean="0"/>
              <a:t> </a:t>
            </a:r>
            <a:r>
              <a:rPr lang="en-US" sz="2000" dirty="0" err="1" smtClean="0"/>
              <a:t>sonrada</a:t>
            </a:r>
            <a:r>
              <a:rPr lang="en-US" sz="2000" dirty="0" smtClean="0"/>
              <a:t> </a:t>
            </a:r>
            <a:r>
              <a:rPr lang="en-US" sz="2000" dirty="0" err="1" smtClean="0"/>
              <a:t>sorun</a:t>
            </a:r>
            <a:r>
              <a:rPr lang="en-US" sz="2000" dirty="0" smtClean="0"/>
              <a:t> </a:t>
            </a:r>
            <a:r>
              <a:rPr lang="en-US" sz="2000" dirty="0" err="1" smtClean="0"/>
              <a:t>olmaya</a:t>
            </a:r>
            <a:r>
              <a:rPr lang="en-US" sz="2000" dirty="0" smtClean="0"/>
              <a:t> </a:t>
            </a:r>
            <a:r>
              <a:rPr lang="en-US" sz="2000" dirty="0" err="1" smtClean="0"/>
              <a:t>devam</a:t>
            </a:r>
            <a:r>
              <a:rPr lang="en-US" sz="2000" dirty="0" smtClean="0"/>
              <a:t> </a:t>
            </a:r>
            <a:r>
              <a:rPr lang="en-US" sz="2000" dirty="0" err="1" smtClean="0"/>
              <a:t>edecek</a:t>
            </a:r>
            <a:r>
              <a:rPr lang="en-US" sz="2000" dirty="0" smtClean="0"/>
              <a:t> </a:t>
            </a:r>
            <a:r>
              <a:rPr lang="en-US" sz="2000" dirty="0" err="1" smtClean="0"/>
              <a:t>bir</a:t>
            </a:r>
            <a:r>
              <a:rPr lang="en-US" sz="2000" dirty="0" smtClean="0"/>
              <a:t> </a:t>
            </a:r>
            <a:r>
              <a:rPr lang="en-US" sz="2000" dirty="0" err="1" smtClean="0"/>
              <a:t>tesistir</a:t>
            </a:r>
            <a:r>
              <a:rPr lang="en-US" sz="2000" dirty="0" smtClean="0"/>
              <a:t>.</a:t>
            </a:r>
          </a:p>
          <a:p>
            <a:r>
              <a:rPr lang="en-US" sz="2000" dirty="0" err="1" smtClean="0"/>
              <a:t>Yani</a:t>
            </a:r>
            <a:r>
              <a:rPr lang="en-US" sz="2000" dirty="0" smtClean="0"/>
              <a:t> </a:t>
            </a:r>
            <a:r>
              <a:rPr lang="en-US" sz="2000" dirty="0" err="1" smtClean="0"/>
              <a:t>yapımcı</a:t>
            </a:r>
            <a:r>
              <a:rPr lang="en-US" sz="2000" dirty="0" smtClean="0"/>
              <a:t> </a:t>
            </a:r>
            <a:r>
              <a:rPr lang="en-US" sz="2000" dirty="0" err="1" smtClean="0"/>
              <a:t>Rus</a:t>
            </a:r>
            <a:r>
              <a:rPr lang="en-US" sz="2000" dirty="0" smtClean="0"/>
              <a:t> </a:t>
            </a:r>
            <a:r>
              <a:rPr lang="en-US" sz="2000" dirty="0" err="1" smtClean="0"/>
              <a:t>firmasının</a:t>
            </a:r>
            <a:r>
              <a:rPr lang="en-US" sz="2000" dirty="0" smtClean="0"/>
              <a:t> </a:t>
            </a:r>
            <a:r>
              <a:rPr lang="en-US" sz="2000" dirty="0" err="1" smtClean="0"/>
              <a:t>belirttiği</a:t>
            </a:r>
            <a:r>
              <a:rPr lang="en-US" sz="2000" dirty="0" smtClean="0"/>
              <a:t> </a:t>
            </a:r>
            <a:r>
              <a:rPr lang="en-US" sz="2000" dirty="0" err="1" smtClean="0"/>
              <a:t>gibi</a:t>
            </a:r>
            <a:r>
              <a:rPr lang="en-US" sz="2000" dirty="0" smtClean="0"/>
              <a:t> </a:t>
            </a:r>
            <a:r>
              <a:rPr lang="en-US" sz="2000" dirty="0" err="1" smtClean="0"/>
              <a:t>eğer</a:t>
            </a:r>
            <a:r>
              <a:rPr lang="en-US" sz="2000" dirty="0" smtClean="0"/>
              <a:t> </a:t>
            </a:r>
            <a:r>
              <a:rPr lang="en-US" sz="2000" dirty="0" err="1" smtClean="0"/>
              <a:t>bu</a:t>
            </a:r>
            <a:r>
              <a:rPr lang="en-US" sz="2000" dirty="0" smtClean="0"/>
              <a:t> </a:t>
            </a:r>
            <a:r>
              <a:rPr lang="en-US" sz="2000" dirty="0" err="1" smtClean="0"/>
              <a:t>santralın</a:t>
            </a:r>
            <a:r>
              <a:rPr lang="en-US" sz="2000" dirty="0" smtClean="0"/>
              <a:t> 60 </a:t>
            </a:r>
            <a:r>
              <a:rPr lang="en-US" sz="2000" dirty="0" err="1" smtClean="0"/>
              <a:t>yıllık</a:t>
            </a:r>
            <a:r>
              <a:rPr lang="en-US" sz="2000" dirty="0" smtClean="0"/>
              <a:t> </a:t>
            </a:r>
            <a:r>
              <a:rPr lang="en-US" sz="2000" dirty="0" err="1" smtClean="0"/>
              <a:t>teknik</a:t>
            </a:r>
            <a:r>
              <a:rPr lang="en-US" sz="2000" dirty="0" smtClean="0"/>
              <a:t> </a:t>
            </a:r>
            <a:r>
              <a:rPr lang="en-US" sz="2000" dirty="0" err="1" smtClean="0"/>
              <a:t>ömrü</a:t>
            </a:r>
            <a:r>
              <a:rPr lang="en-US" sz="2000" dirty="0" smtClean="0"/>
              <a:t> </a:t>
            </a:r>
            <a:r>
              <a:rPr lang="en-US" sz="2000" dirty="0" err="1" smtClean="0"/>
              <a:t>var</a:t>
            </a:r>
            <a:r>
              <a:rPr lang="en-US" sz="2000" dirty="0" smtClean="0"/>
              <a:t> </a:t>
            </a:r>
            <a:r>
              <a:rPr lang="en-US" sz="2000" dirty="0" err="1" smtClean="0"/>
              <a:t>ise</a:t>
            </a:r>
            <a:r>
              <a:rPr lang="en-US" sz="2000" dirty="0" smtClean="0"/>
              <a:t> </a:t>
            </a:r>
            <a:r>
              <a:rPr lang="en-US" sz="2000" dirty="0" err="1" smtClean="0"/>
              <a:t>Türkiye’ye</a:t>
            </a:r>
            <a:r>
              <a:rPr lang="en-US" sz="2000" dirty="0" smtClean="0"/>
              <a:t> </a:t>
            </a:r>
            <a:r>
              <a:rPr lang="en-US" sz="2000" dirty="0" err="1" smtClean="0"/>
              <a:t>yaratacağı</a:t>
            </a:r>
            <a:r>
              <a:rPr lang="en-US" sz="2000" dirty="0" smtClean="0"/>
              <a:t> </a:t>
            </a:r>
            <a:r>
              <a:rPr lang="en-US" sz="2000" dirty="0" err="1" smtClean="0"/>
              <a:t>sorunlar</a:t>
            </a:r>
            <a:r>
              <a:rPr lang="en-US" sz="2000" dirty="0" smtClean="0"/>
              <a:t> </a:t>
            </a:r>
            <a:r>
              <a:rPr lang="en-US" sz="2000" dirty="0" err="1" smtClean="0"/>
              <a:t>yaklaşık</a:t>
            </a:r>
            <a:r>
              <a:rPr lang="en-US" sz="2000" dirty="0" smtClean="0"/>
              <a:t> 100 </a:t>
            </a:r>
            <a:r>
              <a:rPr lang="en-US" sz="2000" dirty="0" err="1" smtClean="0"/>
              <a:t>yıl</a:t>
            </a:r>
            <a:r>
              <a:rPr lang="en-US" sz="2000" dirty="0" smtClean="0"/>
              <a:t> </a:t>
            </a:r>
            <a:r>
              <a:rPr lang="en-US" sz="2000" dirty="0" err="1" smtClean="0"/>
              <a:t>sürecektir</a:t>
            </a:r>
            <a:r>
              <a:rPr lang="en-US" sz="2000" dirty="0" smtClean="0"/>
              <a:t>. </a:t>
            </a:r>
          </a:p>
          <a:p>
            <a:r>
              <a:rPr lang="en-US" sz="2000" dirty="0" smtClean="0"/>
              <a:t>Bu </a:t>
            </a:r>
            <a:r>
              <a:rPr lang="en-US" sz="2000" dirty="0" err="1" smtClean="0"/>
              <a:t>genel</a:t>
            </a:r>
            <a:r>
              <a:rPr lang="en-US" sz="2000" dirty="0" smtClean="0"/>
              <a:t> </a:t>
            </a:r>
            <a:r>
              <a:rPr lang="en-US" sz="2000" dirty="0" err="1" smtClean="0"/>
              <a:t>hususu</a:t>
            </a:r>
            <a:r>
              <a:rPr lang="en-US" sz="2000" dirty="0" smtClean="0"/>
              <a:t> </a:t>
            </a:r>
            <a:r>
              <a:rPr lang="en-US" sz="2000" dirty="0" err="1" smtClean="0"/>
              <a:t>belirttikten</a:t>
            </a:r>
            <a:r>
              <a:rPr lang="en-US" sz="2000" dirty="0" smtClean="0"/>
              <a:t> </a:t>
            </a:r>
            <a:r>
              <a:rPr lang="en-US" sz="2000" dirty="0" err="1" smtClean="0"/>
              <a:t>sonra</a:t>
            </a:r>
            <a:r>
              <a:rPr lang="en-US" sz="2000" dirty="0" smtClean="0"/>
              <a:t> </a:t>
            </a:r>
            <a:r>
              <a:rPr lang="en-US" sz="2000" dirty="0" err="1" smtClean="0"/>
              <a:t>somut</a:t>
            </a:r>
            <a:r>
              <a:rPr lang="en-US" sz="2000" dirty="0" smtClean="0"/>
              <a:t> </a:t>
            </a:r>
            <a:r>
              <a:rPr lang="en-US" sz="2000" dirty="0" err="1" smtClean="0"/>
              <a:t>bazı</a:t>
            </a:r>
            <a:r>
              <a:rPr lang="en-US" sz="2000" dirty="0" smtClean="0"/>
              <a:t> </a:t>
            </a:r>
            <a:r>
              <a:rPr lang="en-US" sz="2000" dirty="0" err="1" smtClean="0"/>
              <a:t>sorunları</a:t>
            </a:r>
            <a:r>
              <a:rPr lang="en-US" sz="2000" dirty="0" smtClean="0"/>
              <a:t> </a:t>
            </a:r>
            <a:r>
              <a:rPr lang="en-US" sz="2000" dirty="0" err="1" smtClean="0"/>
              <a:t>dile</a:t>
            </a:r>
            <a:r>
              <a:rPr lang="en-US" sz="2000" dirty="0" smtClean="0"/>
              <a:t> </a:t>
            </a:r>
            <a:r>
              <a:rPr lang="en-US" sz="2000" dirty="0" err="1" smtClean="0"/>
              <a:t>getirmekte</a:t>
            </a:r>
            <a:r>
              <a:rPr lang="en-US" sz="2000" dirty="0" smtClean="0"/>
              <a:t> </a:t>
            </a:r>
            <a:r>
              <a:rPr lang="en-US" sz="2000" dirty="0" err="1" smtClean="0"/>
              <a:t>yarar</a:t>
            </a:r>
            <a:r>
              <a:rPr lang="en-US" sz="2000" dirty="0" smtClean="0"/>
              <a:t> </a:t>
            </a:r>
            <a:r>
              <a:rPr lang="en-US" sz="2000" dirty="0" err="1" smtClean="0"/>
              <a:t>vardır</a:t>
            </a:r>
            <a:r>
              <a:rPr lang="en-US" sz="2000" dirty="0" smtClean="0"/>
              <a:t>.</a:t>
            </a:r>
            <a:endParaRPr lang="en-US" sz="2000" dirty="0"/>
          </a:p>
        </p:txBody>
      </p:sp>
    </p:spTree>
    <p:extLst>
      <p:ext uri="{BB962C8B-B14F-4D97-AF65-F5344CB8AC3E}">
        <p14:creationId xmlns:p14="http://schemas.microsoft.com/office/powerpoint/2010/main" val="30317925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4636" y="1223818"/>
            <a:ext cx="7659852" cy="4001096"/>
          </a:xfrm>
          <a:prstGeom prst="rect">
            <a:avLst/>
          </a:prstGeom>
          <a:noFill/>
        </p:spPr>
        <p:txBody>
          <a:bodyPr wrap="square" rtlCol="0">
            <a:spAutoFit/>
          </a:bodyPr>
          <a:lstStyle/>
          <a:p>
            <a:r>
              <a:rPr lang="en-US" sz="2000" dirty="0" smtClean="0"/>
              <a:t>1-</a:t>
            </a:r>
            <a:r>
              <a:rPr lang="en-US" dirty="0" smtClean="0"/>
              <a:t>Yapım </a:t>
            </a:r>
            <a:r>
              <a:rPr lang="en-US" dirty="0" err="1" smtClean="0"/>
              <a:t>dönemi</a:t>
            </a:r>
            <a:r>
              <a:rPr lang="en-US" dirty="0" smtClean="0"/>
              <a:t> </a:t>
            </a:r>
            <a:r>
              <a:rPr lang="en-US" dirty="0" err="1" smtClean="0"/>
              <a:t>sorunları</a:t>
            </a:r>
            <a:r>
              <a:rPr lang="en-US" dirty="0" smtClean="0"/>
              <a:t>:</a:t>
            </a:r>
          </a:p>
          <a:p>
            <a:r>
              <a:rPr lang="en-US" dirty="0" err="1" smtClean="0"/>
              <a:t>Bir</a:t>
            </a:r>
            <a:r>
              <a:rPr lang="en-US" dirty="0" smtClean="0"/>
              <a:t> </a:t>
            </a:r>
            <a:r>
              <a:rPr lang="en-US" dirty="0" err="1" smtClean="0"/>
              <a:t>nükleer</a:t>
            </a:r>
            <a:r>
              <a:rPr lang="en-US" dirty="0" smtClean="0"/>
              <a:t> </a:t>
            </a:r>
            <a:r>
              <a:rPr lang="en-US" dirty="0" err="1" smtClean="0"/>
              <a:t>reaktörün</a:t>
            </a:r>
            <a:r>
              <a:rPr lang="en-US" dirty="0" smtClean="0"/>
              <a:t> </a:t>
            </a:r>
            <a:r>
              <a:rPr lang="en-US" dirty="0" err="1" smtClean="0"/>
              <a:t>yapımındaki</a:t>
            </a:r>
            <a:r>
              <a:rPr lang="en-US" dirty="0" smtClean="0"/>
              <a:t> en </a:t>
            </a:r>
            <a:r>
              <a:rPr lang="en-US" dirty="0" err="1" smtClean="0"/>
              <a:t>önemli</a:t>
            </a:r>
            <a:r>
              <a:rPr lang="en-US" dirty="0" smtClean="0"/>
              <a:t> </a:t>
            </a:r>
            <a:r>
              <a:rPr lang="en-US" dirty="0" err="1" smtClean="0"/>
              <a:t>unsurlardan</a:t>
            </a:r>
            <a:r>
              <a:rPr lang="en-US" dirty="0" smtClean="0"/>
              <a:t> </a:t>
            </a:r>
            <a:r>
              <a:rPr lang="en-US" dirty="0" err="1" smtClean="0"/>
              <a:t>bir</a:t>
            </a:r>
            <a:r>
              <a:rPr lang="en-US" dirty="0" smtClean="0"/>
              <a:t> </a:t>
            </a:r>
            <a:r>
              <a:rPr lang="en-US" dirty="0" err="1" smtClean="0"/>
              <a:t>tanesi</a:t>
            </a:r>
            <a:r>
              <a:rPr lang="en-US" dirty="0" smtClean="0"/>
              <a:t> </a:t>
            </a:r>
            <a:r>
              <a:rPr lang="en-US" dirty="0" err="1" smtClean="0"/>
              <a:t>yapım</a:t>
            </a:r>
            <a:r>
              <a:rPr lang="en-US" dirty="0" smtClean="0"/>
              <a:t> </a:t>
            </a:r>
            <a:r>
              <a:rPr lang="en-US" dirty="0" err="1" smtClean="0"/>
              <a:t>sırasındaki</a:t>
            </a:r>
            <a:r>
              <a:rPr lang="en-US" dirty="0" smtClean="0"/>
              <a:t> </a:t>
            </a:r>
            <a:r>
              <a:rPr lang="en-US" dirty="0" err="1" smtClean="0"/>
              <a:t>inşaat</a:t>
            </a:r>
            <a:r>
              <a:rPr lang="en-US" dirty="0" smtClean="0"/>
              <a:t> , </a:t>
            </a:r>
            <a:r>
              <a:rPr lang="en-US" dirty="0" err="1" smtClean="0"/>
              <a:t>malzeme</a:t>
            </a:r>
            <a:r>
              <a:rPr lang="en-US" dirty="0" smtClean="0"/>
              <a:t> </a:t>
            </a:r>
            <a:r>
              <a:rPr lang="en-US" dirty="0" err="1" smtClean="0"/>
              <a:t>ve</a:t>
            </a:r>
            <a:r>
              <a:rPr lang="en-US" dirty="0" smtClean="0"/>
              <a:t> </a:t>
            </a:r>
            <a:r>
              <a:rPr lang="en-US" dirty="0" err="1" smtClean="0"/>
              <a:t>yapım</a:t>
            </a:r>
            <a:r>
              <a:rPr lang="en-US" dirty="0" smtClean="0"/>
              <a:t> </a:t>
            </a:r>
            <a:r>
              <a:rPr lang="en-US" dirty="0" err="1" smtClean="0"/>
              <a:t>proseslerinin</a:t>
            </a:r>
            <a:r>
              <a:rPr lang="en-US" dirty="0" smtClean="0"/>
              <a:t> </a:t>
            </a:r>
            <a:r>
              <a:rPr lang="en-US" dirty="0" err="1" smtClean="0"/>
              <a:t>gelişmiş</a:t>
            </a:r>
            <a:r>
              <a:rPr lang="en-US" dirty="0" smtClean="0"/>
              <a:t> </a:t>
            </a:r>
            <a:r>
              <a:rPr lang="en-US" dirty="0" err="1" smtClean="0"/>
              <a:t>teknoloji</a:t>
            </a:r>
            <a:r>
              <a:rPr lang="en-US" dirty="0" smtClean="0"/>
              <a:t> </a:t>
            </a:r>
            <a:r>
              <a:rPr lang="en-US" dirty="0" err="1" smtClean="0"/>
              <a:t>çerçevesinde</a:t>
            </a:r>
            <a:r>
              <a:rPr lang="en-US" dirty="0" smtClean="0"/>
              <a:t> </a:t>
            </a:r>
            <a:r>
              <a:rPr lang="en-US" dirty="0" err="1" smtClean="0"/>
              <a:t>ve</a:t>
            </a:r>
            <a:r>
              <a:rPr lang="en-US" dirty="0" smtClean="0"/>
              <a:t> </a:t>
            </a:r>
            <a:r>
              <a:rPr lang="en-US" dirty="0" err="1" smtClean="0"/>
              <a:t>usulüne</a:t>
            </a:r>
            <a:r>
              <a:rPr lang="en-US" dirty="0" smtClean="0"/>
              <a:t> </a:t>
            </a:r>
            <a:r>
              <a:rPr lang="en-US" dirty="0" err="1" smtClean="0"/>
              <a:t>uygun</a:t>
            </a:r>
            <a:r>
              <a:rPr lang="en-US" dirty="0" smtClean="0"/>
              <a:t> </a:t>
            </a:r>
            <a:r>
              <a:rPr lang="en-US" dirty="0" err="1" smtClean="0"/>
              <a:t>olarak</a:t>
            </a:r>
            <a:r>
              <a:rPr lang="en-US" dirty="0"/>
              <a:t> </a:t>
            </a:r>
            <a:r>
              <a:rPr lang="en-US" dirty="0" err="1" smtClean="0"/>
              <a:t>denetiminin</a:t>
            </a:r>
            <a:r>
              <a:rPr lang="en-US" dirty="0" smtClean="0"/>
              <a:t> </a:t>
            </a:r>
            <a:r>
              <a:rPr lang="en-US" dirty="0" err="1" smtClean="0"/>
              <a:t>yapılmasıdır</a:t>
            </a:r>
            <a:r>
              <a:rPr lang="en-US" dirty="0" smtClean="0"/>
              <a:t>.</a:t>
            </a:r>
          </a:p>
          <a:p>
            <a:r>
              <a:rPr lang="en-US" dirty="0" smtClean="0"/>
              <a:t>Bu </a:t>
            </a:r>
            <a:r>
              <a:rPr lang="en-US" dirty="0" err="1" smtClean="0"/>
              <a:t>çok</a:t>
            </a:r>
            <a:r>
              <a:rPr lang="en-US" dirty="0" smtClean="0"/>
              <a:t> </a:t>
            </a:r>
            <a:r>
              <a:rPr lang="en-US" dirty="0" err="1" smtClean="0"/>
              <a:t>önemli</a:t>
            </a:r>
            <a:r>
              <a:rPr lang="en-US" dirty="0" smtClean="0"/>
              <a:t> </a:t>
            </a:r>
            <a:r>
              <a:rPr lang="en-US" dirty="0" err="1" smtClean="0"/>
              <a:t>bir</a:t>
            </a:r>
            <a:r>
              <a:rPr lang="en-US" dirty="0" smtClean="0"/>
              <a:t> </a:t>
            </a:r>
            <a:r>
              <a:rPr lang="en-US" dirty="0" err="1" smtClean="0"/>
              <a:t>husustur</a:t>
            </a:r>
            <a:r>
              <a:rPr lang="en-US" dirty="0" smtClean="0"/>
              <a:t> </a:t>
            </a:r>
            <a:r>
              <a:rPr lang="en-US" dirty="0" err="1" smtClean="0"/>
              <a:t>çünkü</a:t>
            </a:r>
            <a:r>
              <a:rPr lang="en-US" dirty="0" smtClean="0"/>
              <a:t> </a:t>
            </a:r>
            <a:r>
              <a:rPr lang="en-US" dirty="0" err="1" smtClean="0"/>
              <a:t>bu</a:t>
            </a:r>
            <a:r>
              <a:rPr lang="en-US" dirty="0" smtClean="0"/>
              <a:t> </a:t>
            </a:r>
            <a:r>
              <a:rPr lang="en-US" dirty="0" err="1" smtClean="0"/>
              <a:t>denetimlerin</a:t>
            </a:r>
            <a:r>
              <a:rPr lang="en-US" dirty="0" smtClean="0"/>
              <a:t> </a:t>
            </a:r>
            <a:r>
              <a:rPr lang="en-US" dirty="0" err="1" smtClean="0"/>
              <a:t>düzgün</a:t>
            </a:r>
            <a:r>
              <a:rPr lang="en-US" dirty="0" smtClean="0"/>
              <a:t> </a:t>
            </a:r>
            <a:r>
              <a:rPr lang="en-US" dirty="0" err="1" smtClean="0"/>
              <a:t>yapılmaması</a:t>
            </a:r>
            <a:r>
              <a:rPr lang="en-US" dirty="0" smtClean="0"/>
              <a:t> </a:t>
            </a:r>
            <a:r>
              <a:rPr lang="en-US" dirty="0" err="1" smtClean="0"/>
              <a:t>sonucunda</a:t>
            </a:r>
            <a:r>
              <a:rPr lang="en-US" dirty="0" smtClean="0"/>
              <a:t>  </a:t>
            </a:r>
            <a:r>
              <a:rPr lang="en-US" dirty="0" err="1" smtClean="0"/>
              <a:t>olabilecek</a:t>
            </a:r>
            <a:r>
              <a:rPr lang="en-US" dirty="0" smtClean="0"/>
              <a:t> </a:t>
            </a:r>
            <a:r>
              <a:rPr lang="en-US" dirty="0" err="1" smtClean="0"/>
              <a:t>bir</a:t>
            </a:r>
            <a:r>
              <a:rPr lang="en-US" dirty="0" smtClean="0"/>
              <a:t> </a:t>
            </a:r>
            <a:r>
              <a:rPr lang="en-US" dirty="0" err="1" smtClean="0"/>
              <a:t>yanlışın</a:t>
            </a:r>
            <a:r>
              <a:rPr lang="en-US" dirty="0" smtClean="0"/>
              <a:t> </a:t>
            </a:r>
            <a:r>
              <a:rPr lang="en-US" dirty="0" err="1" smtClean="0"/>
              <a:t>sonucu</a:t>
            </a:r>
            <a:r>
              <a:rPr lang="en-US" dirty="0" smtClean="0"/>
              <a:t> Fukushima </a:t>
            </a:r>
            <a:r>
              <a:rPr lang="en-US" dirty="0" err="1" smtClean="0"/>
              <a:t>ve</a:t>
            </a:r>
            <a:r>
              <a:rPr lang="en-US" dirty="0" smtClean="0"/>
              <a:t> </a:t>
            </a:r>
            <a:r>
              <a:rPr lang="en-US" dirty="0" err="1" smtClean="0"/>
              <a:t>Çernobil</a:t>
            </a:r>
            <a:r>
              <a:rPr lang="en-US" dirty="0" smtClean="0"/>
              <a:t> </a:t>
            </a:r>
            <a:r>
              <a:rPr lang="en-US" dirty="0" err="1" smtClean="0"/>
              <a:t>kazalarında</a:t>
            </a:r>
            <a:r>
              <a:rPr lang="en-US" dirty="0" smtClean="0"/>
              <a:t> </a:t>
            </a:r>
            <a:r>
              <a:rPr lang="en-US" dirty="0" err="1" smtClean="0"/>
              <a:t>görüldüğü</a:t>
            </a:r>
            <a:r>
              <a:rPr lang="en-US" dirty="0" smtClean="0"/>
              <a:t> </a:t>
            </a:r>
            <a:r>
              <a:rPr lang="en-US" dirty="0" err="1" smtClean="0"/>
              <a:t>gibi</a:t>
            </a:r>
            <a:r>
              <a:rPr lang="en-US" dirty="0" smtClean="0"/>
              <a:t> </a:t>
            </a:r>
            <a:r>
              <a:rPr lang="en-US" dirty="0" err="1" smtClean="0"/>
              <a:t>felaket</a:t>
            </a:r>
            <a:r>
              <a:rPr lang="en-US" dirty="0" smtClean="0"/>
              <a:t> </a:t>
            </a:r>
            <a:r>
              <a:rPr lang="en-US" dirty="0" err="1" smtClean="0"/>
              <a:t>olmaktadır</a:t>
            </a:r>
            <a:r>
              <a:rPr lang="en-US" dirty="0" smtClean="0"/>
              <a:t>. </a:t>
            </a:r>
            <a:endParaRPr lang="en-US" dirty="0"/>
          </a:p>
          <a:p>
            <a:r>
              <a:rPr lang="en-US" dirty="0" err="1" smtClean="0"/>
              <a:t>Türkiye’de</a:t>
            </a:r>
            <a:r>
              <a:rPr lang="en-US" dirty="0" smtClean="0"/>
              <a:t> </a:t>
            </a:r>
            <a:r>
              <a:rPr lang="en-US" dirty="0" err="1" smtClean="0"/>
              <a:t>bu</a:t>
            </a:r>
            <a:r>
              <a:rPr lang="en-US" dirty="0" smtClean="0"/>
              <a:t> </a:t>
            </a:r>
            <a:r>
              <a:rPr lang="en-US" dirty="0" err="1" smtClean="0"/>
              <a:t>konuda</a:t>
            </a:r>
            <a:r>
              <a:rPr lang="en-US" dirty="0" smtClean="0"/>
              <a:t> </a:t>
            </a:r>
            <a:r>
              <a:rPr lang="tr-TR" dirty="0" smtClean="0"/>
              <a:t>yeterli </a:t>
            </a:r>
            <a:r>
              <a:rPr lang="en-US" dirty="0" err="1" smtClean="0"/>
              <a:t>yetişmiş</a:t>
            </a:r>
            <a:r>
              <a:rPr lang="en-US" dirty="0" smtClean="0"/>
              <a:t>  </a:t>
            </a:r>
            <a:r>
              <a:rPr lang="en-US" dirty="0" err="1" smtClean="0"/>
              <a:t>nükleer</a:t>
            </a:r>
            <a:r>
              <a:rPr lang="en-US" dirty="0" smtClean="0"/>
              <a:t> </a:t>
            </a:r>
            <a:r>
              <a:rPr lang="en-US" dirty="0" err="1" smtClean="0"/>
              <a:t>eleman</a:t>
            </a:r>
            <a:r>
              <a:rPr lang="en-US" dirty="0" smtClean="0"/>
              <a:t> </a:t>
            </a:r>
            <a:r>
              <a:rPr lang="en-US" dirty="0" err="1" smtClean="0"/>
              <a:t>veya</a:t>
            </a:r>
            <a:r>
              <a:rPr lang="en-US" dirty="0" smtClean="0"/>
              <a:t> </a:t>
            </a:r>
            <a:r>
              <a:rPr lang="en-US" dirty="0" err="1" smtClean="0"/>
              <a:t>denetim</a:t>
            </a:r>
            <a:r>
              <a:rPr lang="en-US" dirty="0" smtClean="0"/>
              <a:t> </a:t>
            </a:r>
            <a:r>
              <a:rPr lang="en-US" dirty="0" err="1" smtClean="0"/>
              <a:t>kuruluşu</a:t>
            </a:r>
            <a:r>
              <a:rPr lang="en-US" dirty="0" smtClean="0"/>
              <a:t> </a:t>
            </a:r>
            <a:r>
              <a:rPr lang="en-US" dirty="0" err="1" smtClean="0"/>
              <a:t>yoktur.İki</a:t>
            </a:r>
            <a:r>
              <a:rPr lang="en-US" dirty="0" smtClean="0"/>
              <a:t> </a:t>
            </a:r>
            <a:r>
              <a:rPr lang="en-US" dirty="0" err="1" smtClean="0"/>
              <a:t>sene</a:t>
            </a:r>
            <a:r>
              <a:rPr lang="en-US" dirty="0" smtClean="0"/>
              <a:t> </a:t>
            </a:r>
            <a:r>
              <a:rPr lang="en-US" dirty="0" err="1" smtClean="0"/>
              <a:t>önce</a:t>
            </a:r>
            <a:r>
              <a:rPr lang="en-US" dirty="0" smtClean="0"/>
              <a:t> </a:t>
            </a:r>
            <a:r>
              <a:rPr lang="en-US" dirty="0" err="1" smtClean="0"/>
              <a:t>kurulmuş</a:t>
            </a:r>
            <a:r>
              <a:rPr lang="en-US" dirty="0" smtClean="0"/>
              <a:t> </a:t>
            </a:r>
            <a:r>
              <a:rPr lang="en-US" dirty="0" err="1" smtClean="0"/>
              <a:t>olan</a:t>
            </a:r>
            <a:r>
              <a:rPr lang="en-US" dirty="0" smtClean="0"/>
              <a:t> NDK </a:t>
            </a:r>
            <a:r>
              <a:rPr lang="en-US" dirty="0" err="1" smtClean="0"/>
              <a:t>isimli</a:t>
            </a:r>
            <a:r>
              <a:rPr lang="en-US" dirty="0" smtClean="0"/>
              <a:t> </a:t>
            </a:r>
            <a:r>
              <a:rPr lang="en-US" dirty="0" err="1" smtClean="0"/>
              <a:t>kuruluş</a:t>
            </a:r>
            <a:r>
              <a:rPr lang="en-US" dirty="0" smtClean="0"/>
              <a:t> </a:t>
            </a:r>
            <a:r>
              <a:rPr lang="en-US" dirty="0" err="1" smtClean="0"/>
              <a:t>bir</a:t>
            </a:r>
            <a:r>
              <a:rPr lang="en-US" dirty="0" smtClean="0"/>
              <a:t> </a:t>
            </a:r>
            <a:r>
              <a:rPr lang="en-US" dirty="0" err="1" smtClean="0"/>
              <a:t>kısım</a:t>
            </a:r>
            <a:r>
              <a:rPr lang="en-US" dirty="0" smtClean="0"/>
              <a:t> </a:t>
            </a:r>
            <a:r>
              <a:rPr lang="en-US" dirty="0" err="1" smtClean="0"/>
              <a:t>kadrolarını</a:t>
            </a:r>
            <a:r>
              <a:rPr lang="en-US" dirty="0" smtClean="0"/>
              <a:t> </a:t>
            </a:r>
            <a:r>
              <a:rPr lang="en-US" dirty="0" err="1" smtClean="0"/>
              <a:t>TAEK’ten</a:t>
            </a:r>
            <a:r>
              <a:rPr lang="en-US" dirty="0" smtClean="0"/>
              <a:t> </a:t>
            </a:r>
            <a:r>
              <a:rPr lang="en-US" dirty="0" err="1" smtClean="0"/>
              <a:t>almakla</a:t>
            </a:r>
            <a:r>
              <a:rPr lang="en-US" dirty="0" smtClean="0"/>
              <a:t> </a:t>
            </a:r>
            <a:r>
              <a:rPr lang="en-US" dirty="0" err="1" smtClean="0"/>
              <a:t>birlikte</a:t>
            </a:r>
            <a:r>
              <a:rPr lang="en-US" dirty="0" smtClean="0"/>
              <a:t> </a:t>
            </a:r>
            <a:r>
              <a:rPr lang="en-US" dirty="0" err="1" smtClean="0"/>
              <a:t>henüz</a:t>
            </a:r>
            <a:r>
              <a:rPr lang="en-US" dirty="0" smtClean="0"/>
              <a:t> </a:t>
            </a:r>
            <a:r>
              <a:rPr lang="en-US" dirty="0" err="1" smtClean="0"/>
              <a:t>bu</a:t>
            </a:r>
            <a:r>
              <a:rPr lang="en-US" dirty="0" smtClean="0"/>
              <a:t> </a:t>
            </a:r>
            <a:r>
              <a:rPr lang="en-US" dirty="0" err="1" smtClean="0"/>
              <a:t>konuda</a:t>
            </a:r>
            <a:r>
              <a:rPr lang="en-US" dirty="0" smtClean="0"/>
              <a:t> </a:t>
            </a:r>
            <a:r>
              <a:rPr lang="en-US" dirty="0" err="1" smtClean="0"/>
              <a:t>yetkinliğe</a:t>
            </a:r>
            <a:r>
              <a:rPr lang="en-US" dirty="0" smtClean="0"/>
              <a:t> </a:t>
            </a:r>
            <a:r>
              <a:rPr lang="en-US" dirty="0" err="1" smtClean="0"/>
              <a:t>kavuşmuş</a:t>
            </a:r>
            <a:r>
              <a:rPr lang="en-US" dirty="0" smtClean="0"/>
              <a:t> </a:t>
            </a:r>
            <a:r>
              <a:rPr lang="en-US" dirty="0" err="1" smtClean="0"/>
              <a:t>değildir</a:t>
            </a:r>
            <a:r>
              <a:rPr lang="en-US" dirty="0" smtClean="0"/>
              <a:t>.</a:t>
            </a:r>
          </a:p>
          <a:p>
            <a:r>
              <a:rPr lang="en-US" dirty="0" err="1" smtClean="0"/>
              <a:t>Yani</a:t>
            </a:r>
            <a:r>
              <a:rPr lang="en-US" dirty="0" smtClean="0"/>
              <a:t> </a:t>
            </a:r>
            <a:r>
              <a:rPr lang="en-US" dirty="0" err="1" smtClean="0"/>
              <a:t>Akkuyu</a:t>
            </a:r>
            <a:r>
              <a:rPr lang="en-US" dirty="0" smtClean="0"/>
              <a:t> NGS </a:t>
            </a:r>
            <a:r>
              <a:rPr lang="en-US" dirty="0" err="1" smtClean="0"/>
              <a:t>büyük</a:t>
            </a:r>
            <a:r>
              <a:rPr lang="en-US" dirty="0" smtClean="0"/>
              <a:t> </a:t>
            </a:r>
            <a:r>
              <a:rPr lang="en-US" dirty="0" err="1" smtClean="0"/>
              <a:t>oranda</a:t>
            </a:r>
            <a:r>
              <a:rPr lang="en-US" dirty="0" smtClean="0"/>
              <a:t> </a:t>
            </a:r>
            <a:r>
              <a:rPr lang="en-US" dirty="0" err="1" smtClean="0"/>
              <a:t>santralın</a:t>
            </a:r>
            <a:r>
              <a:rPr lang="en-US" dirty="0" smtClean="0"/>
              <a:t> </a:t>
            </a:r>
            <a:r>
              <a:rPr lang="en-US" dirty="0" err="1" smtClean="0"/>
              <a:t>sahibi</a:t>
            </a:r>
            <a:r>
              <a:rPr lang="en-US" dirty="0" smtClean="0"/>
              <a:t> </a:t>
            </a:r>
            <a:r>
              <a:rPr lang="en-US" dirty="0" err="1" smtClean="0"/>
              <a:t>ve</a:t>
            </a:r>
            <a:r>
              <a:rPr lang="en-US" dirty="0" smtClean="0"/>
              <a:t> </a:t>
            </a:r>
            <a:r>
              <a:rPr lang="en-US" dirty="0" err="1" smtClean="0"/>
              <a:t>yapımcısı</a:t>
            </a:r>
            <a:r>
              <a:rPr lang="en-US" dirty="0" smtClean="0"/>
              <a:t> </a:t>
            </a:r>
            <a:r>
              <a:rPr lang="en-US" dirty="0" err="1" smtClean="0"/>
              <a:t>olan</a:t>
            </a:r>
            <a:r>
              <a:rPr lang="en-US" dirty="0" smtClean="0"/>
              <a:t> </a:t>
            </a:r>
            <a:r>
              <a:rPr lang="en-US" dirty="0" err="1" smtClean="0"/>
              <a:t>Rus</a:t>
            </a:r>
            <a:r>
              <a:rPr lang="en-US" dirty="0" smtClean="0"/>
              <a:t> </a:t>
            </a:r>
            <a:r>
              <a:rPr lang="en-US" dirty="0" err="1" smtClean="0"/>
              <a:t>şirketinin</a:t>
            </a:r>
            <a:r>
              <a:rPr lang="en-US" dirty="0" smtClean="0"/>
              <a:t> </a:t>
            </a:r>
            <a:r>
              <a:rPr lang="en-US" dirty="0" err="1" smtClean="0"/>
              <a:t>kontrol</a:t>
            </a:r>
            <a:r>
              <a:rPr lang="en-US" dirty="0" smtClean="0"/>
              <a:t> </a:t>
            </a:r>
            <a:r>
              <a:rPr lang="en-US" dirty="0" err="1" smtClean="0"/>
              <a:t>ve</a:t>
            </a:r>
            <a:r>
              <a:rPr lang="en-US" dirty="0" smtClean="0"/>
              <a:t> </a:t>
            </a:r>
            <a:r>
              <a:rPr lang="en-US" dirty="0" err="1" smtClean="0"/>
              <a:t>denetiminde</a:t>
            </a:r>
            <a:r>
              <a:rPr lang="en-US" dirty="0" smtClean="0"/>
              <a:t> </a:t>
            </a:r>
            <a:r>
              <a:rPr lang="en-US" dirty="0" err="1" smtClean="0"/>
              <a:t>inşa</a:t>
            </a:r>
            <a:r>
              <a:rPr lang="en-US" dirty="0" smtClean="0"/>
              <a:t> </a:t>
            </a:r>
            <a:r>
              <a:rPr lang="en-US" dirty="0" err="1" smtClean="0"/>
              <a:t>edilmektedir</a:t>
            </a:r>
            <a:r>
              <a:rPr lang="en-US" dirty="0" smtClean="0"/>
              <a:t>.</a:t>
            </a:r>
          </a:p>
          <a:p>
            <a:r>
              <a:rPr lang="en-US" dirty="0" smtClean="0"/>
              <a:t>Bu </a:t>
            </a:r>
            <a:r>
              <a:rPr lang="en-US" dirty="0" err="1" smtClean="0"/>
              <a:t>hususun</a:t>
            </a:r>
            <a:r>
              <a:rPr lang="en-US" dirty="0" smtClean="0"/>
              <a:t> </a:t>
            </a:r>
            <a:r>
              <a:rPr lang="en-US" dirty="0" err="1" smtClean="0"/>
              <a:t>ileride</a:t>
            </a:r>
            <a:r>
              <a:rPr lang="en-US" dirty="0" smtClean="0"/>
              <a:t> ne  </a:t>
            </a:r>
            <a:r>
              <a:rPr lang="en-US" dirty="0" err="1" smtClean="0"/>
              <a:t>gibi</a:t>
            </a:r>
            <a:r>
              <a:rPr lang="en-US" dirty="0" smtClean="0"/>
              <a:t> </a:t>
            </a:r>
            <a:r>
              <a:rPr lang="en-US" dirty="0" err="1" smtClean="0"/>
              <a:t>sorunlara</a:t>
            </a:r>
            <a:r>
              <a:rPr lang="en-US" dirty="0" smtClean="0"/>
              <a:t> </a:t>
            </a:r>
            <a:r>
              <a:rPr lang="en-US" dirty="0" err="1" smtClean="0"/>
              <a:t>neden</a:t>
            </a:r>
            <a:r>
              <a:rPr lang="en-US" dirty="0" smtClean="0"/>
              <a:t> </a:t>
            </a:r>
            <a:r>
              <a:rPr lang="en-US" dirty="0" err="1" smtClean="0"/>
              <a:t>olacağı</a:t>
            </a:r>
            <a:r>
              <a:rPr lang="en-US" dirty="0" smtClean="0"/>
              <a:t> </a:t>
            </a:r>
            <a:r>
              <a:rPr lang="en-US" dirty="0" err="1" smtClean="0"/>
              <a:t>bilinmemekle</a:t>
            </a:r>
            <a:r>
              <a:rPr lang="en-US" dirty="0" smtClean="0"/>
              <a:t> </a:t>
            </a:r>
            <a:r>
              <a:rPr lang="en-US" dirty="0" err="1" smtClean="0"/>
              <a:t>birlikte</a:t>
            </a:r>
            <a:r>
              <a:rPr lang="en-US" dirty="0" smtClean="0"/>
              <a:t> </a:t>
            </a:r>
            <a:r>
              <a:rPr lang="en-US" dirty="0" err="1" smtClean="0"/>
              <a:t>kamu</a:t>
            </a:r>
            <a:r>
              <a:rPr lang="en-US" dirty="0" smtClean="0"/>
              <a:t> </a:t>
            </a:r>
            <a:r>
              <a:rPr lang="en-US" dirty="0" err="1" smtClean="0"/>
              <a:t>denetimi</a:t>
            </a:r>
            <a:r>
              <a:rPr lang="en-US" dirty="0" smtClean="0"/>
              <a:t> </a:t>
            </a:r>
            <a:r>
              <a:rPr lang="en-US" dirty="0" err="1" smtClean="0"/>
              <a:t>olmadan</a:t>
            </a:r>
            <a:r>
              <a:rPr lang="en-US" dirty="0" smtClean="0"/>
              <a:t> </a:t>
            </a:r>
            <a:r>
              <a:rPr lang="en-US" dirty="0" err="1" smtClean="0"/>
              <a:t>yapılacak</a:t>
            </a:r>
            <a:r>
              <a:rPr lang="en-US" dirty="0" smtClean="0"/>
              <a:t> </a:t>
            </a:r>
            <a:r>
              <a:rPr lang="en-US" dirty="0" err="1" smtClean="0"/>
              <a:t>bir</a:t>
            </a:r>
            <a:r>
              <a:rPr lang="en-US" dirty="0" smtClean="0"/>
              <a:t> </a:t>
            </a:r>
            <a:r>
              <a:rPr lang="en-US" dirty="0" err="1" smtClean="0"/>
              <a:t>NGS’ın</a:t>
            </a:r>
            <a:r>
              <a:rPr lang="en-US" dirty="0" smtClean="0"/>
              <a:t> </a:t>
            </a:r>
            <a:r>
              <a:rPr lang="en-US" dirty="0" err="1" smtClean="0"/>
              <a:t>güvenilmez</a:t>
            </a:r>
            <a:r>
              <a:rPr lang="en-US" dirty="0" smtClean="0"/>
              <a:t> </a:t>
            </a:r>
            <a:r>
              <a:rPr lang="en-US" dirty="0" err="1" smtClean="0"/>
              <a:t>olacağı</a:t>
            </a:r>
            <a:r>
              <a:rPr lang="en-US" dirty="0" smtClean="0"/>
              <a:t> </a:t>
            </a:r>
            <a:r>
              <a:rPr lang="en-US" dirty="0" err="1" smtClean="0"/>
              <a:t>açıktır</a:t>
            </a:r>
            <a:r>
              <a:rPr lang="en-US" dirty="0" smtClean="0"/>
              <a:t>.</a:t>
            </a:r>
            <a:endParaRPr lang="en-US" dirty="0"/>
          </a:p>
        </p:txBody>
      </p:sp>
    </p:spTree>
    <p:extLst>
      <p:ext uri="{BB962C8B-B14F-4D97-AF65-F5344CB8AC3E}">
        <p14:creationId xmlns:p14="http://schemas.microsoft.com/office/powerpoint/2010/main" val="7960455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4636" y="1223818"/>
            <a:ext cx="7659852" cy="3693319"/>
          </a:xfrm>
          <a:prstGeom prst="rect">
            <a:avLst/>
          </a:prstGeom>
          <a:noFill/>
        </p:spPr>
        <p:txBody>
          <a:bodyPr wrap="square" rtlCol="0">
            <a:spAutoFit/>
          </a:bodyPr>
          <a:lstStyle/>
          <a:p>
            <a:r>
              <a:rPr lang="tr-TR" sz="2000" dirty="0" smtClean="0"/>
              <a:t>2-</a:t>
            </a:r>
            <a:r>
              <a:rPr lang="tr-TR" sz="2000" b="1" dirty="0" smtClean="0"/>
              <a:t>Akkuyu </a:t>
            </a:r>
            <a:r>
              <a:rPr lang="tr-TR" sz="2000" b="1" dirty="0" err="1" smtClean="0"/>
              <a:t>NGS’de</a:t>
            </a:r>
            <a:r>
              <a:rPr lang="tr-TR" sz="2000" b="1" dirty="0" smtClean="0"/>
              <a:t> üretilecek elektriğin satış fiyatı çok pahalı olmasının getireceği sorunlar</a:t>
            </a:r>
            <a:r>
              <a:rPr lang="tr-TR" b="1" dirty="0" smtClean="0"/>
              <a:t>:</a:t>
            </a:r>
          </a:p>
          <a:p>
            <a:r>
              <a:rPr lang="tr-TR" dirty="0" smtClean="0"/>
              <a:t>Devletlerarası anlaşma ile yapılmakta olan </a:t>
            </a:r>
            <a:r>
              <a:rPr lang="tr-TR" dirty="0" err="1" smtClean="0"/>
              <a:t>Akkuyu</a:t>
            </a:r>
            <a:r>
              <a:rPr lang="tr-TR" dirty="0" smtClean="0"/>
              <a:t> </a:t>
            </a:r>
            <a:r>
              <a:rPr lang="tr-TR" dirty="0" err="1" smtClean="0"/>
              <a:t>NGS’de</a:t>
            </a:r>
            <a:r>
              <a:rPr lang="tr-TR" dirty="0" smtClean="0"/>
              <a:t> üretilecek olan elektriğin %50 sinin 15 yıl boyunca Devlet tarafından beher </a:t>
            </a:r>
            <a:r>
              <a:rPr lang="tr-TR" dirty="0" err="1" smtClean="0"/>
              <a:t>kwh’i</a:t>
            </a:r>
            <a:r>
              <a:rPr lang="tr-TR" dirty="0" smtClean="0"/>
              <a:t> 12,35 ABD </a:t>
            </a:r>
            <a:r>
              <a:rPr lang="tr-TR" dirty="0" err="1" smtClean="0"/>
              <a:t>centi</a:t>
            </a:r>
            <a:r>
              <a:rPr lang="tr-TR" dirty="0" smtClean="0"/>
              <a:t> bedelle  satın alınacağı garanti edilmiştir.</a:t>
            </a:r>
          </a:p>
          <a:p>
            <a:r>
              <a:rPr lang="tr-TR" dirty="0" smtClean="0"/>
              <a:t>Bu birim fiyat bugünkü ve gelecekte öngörülen elektrik toptan satış fiyatlarından çok </a:t>
            </a:r>
            <a:r>
              <a:rPr lang="tr-TR" dirty="0" err="1" smtClean="0"/>
              <a:t>yüksektir.Türkiyede</a:t>
            </a:r>
            <a:r>
              <a:rPr lang="tr-TR" dirty="0" smtClean="0"/>
              <a:t> son on yılda oluşan piyasa fiyatları aşağıdaki tablolarda   TL ve dolar olarak </a:t>
            </a:r>
            <a:r>
              <a:rPr lang="tr-TR" dirty="0" err="1" smtClean="0"/>
              <a:t>gösterilmiştir.Bu</a:t>
            </a:r>
            <a:r>
              <a:rPr lang="tr-TR" dirty="0" smtClean="0"/>
              <a:t> </a:t>
            </a:r>
            <a:r>
              <a:rPr lang="tr-TR" dirty="0" err="1" smtClean="0"/>
              <a:t>tabloardan</a:t>
            </a:r>
            <a:r>
              <a:rPr lang="tr-TR" dirty="0" smtClean="0"/>
              <a:t> görüleceği üzere 2014 yılından bu yana elektrik birim fiyatı 5 ABD </a:t>
            </a:r>
            <a:r>
              <a:rPr lang="tr-TR" dirty="0" err="1" smtClean="0"/>
              <a:t>centinin</a:t>
            </a:r>
            <a:r>
              <a:rPr lang="tr-TR" dirty="0" smtClean="0"/>
              <a:t> altında seyretmektedir.</a:t>
            </a:r>
          </a:p>
          <a:p>
            <a:r>
              <a:rPr lang="tr-TR" dirty="0" smtClean="0"/>
              <a:t>‘</a:t>
            </a:r>
            <a:r>
              <a:rPr lang="en-US" sz="1600" i="1" dirty="0" err="1" smtClean="0"/>
              <a:t>Aşağıdaki</a:t>
            </a:r>
            <a:r>
              <a:rPr lang="en-US" sz="1600" i="1" dirty="0" smtClean="0"/>
              <a:t> </a:t>
            </a:r>
            <a:r>
              <a:rPr lang="en-US" sz="1600" i="1" dirty="0" err="1" smtClean="0"/>
              <a:t>tablo</a:t>
            </a:r>
            <a:r>
              <a:rPr lang="tr-TR" sz="1600" i="1" dirty="0" err="1" smtClean="0"/>
              <a:t>larda</a:t>
            </a:r>
            <a:r>
              <a:rPr lang="tr-TR" sz="1600" i="1" dirty="0" smtClean="0"/>
              <a:t> </a:t>
            </a:r>
            <a:r>
              <a:rPr lang="en-US" sz="1600" i="1" dirty="0" smtClean="0"/>
              <a:t> </a:t>
            </a:r>
            <a:r>
              <a:rPr lang="en-US" sz="1600" i="1" dirty="0" err="1"/>
              <a:t>elektrik</a:t>
            </a:r>
            <a:r>
              <a:rPr lang="en-US" sz="1600" i="1" dirty="0"/>
              <a:t> </a:t>
            </a:r>
            <a:r>
              <a:rPr lang="en-US" sz="1600" i="1" dirty="0" err="1"/>
              <a:t>fiyatları</a:t>
            </a:r>
            <a:r>
              <a:rPr lang="en-US" sz="1600" i="1" dirty="0"/>
              <a:t> </a:t>
            </a:r>
            <a:r>
              <a:rPr lang="en-US" sz="1600" i="1" dirty="0" err="1"/>
              <a:t>MWh</a:t>
            </a:r>
            <a:r>
              <a:rPr lang="en-US" sz="1600" i="1" dirty="0"/>
              <a:t> </a:t>
            </a:r>
            <a:r>
              <a:rPr lang="en-US" sz="1600" i="1" dirty="0" err="1"/>
              <a:t>olarak</a:t>
            </a:r>
            <a:r>
              <a:rPr lang="en-US" sz="1600" i="1" dirty="0"/>
              <a:t> EPİAŞ web </a:t>
            </a:r>
            <a:r>
              <a:rPr lang="en-US" sz="1600" i="1" dirty="0" err="1"/>
              <a:t>sitesi</a:t>
            </a:r>
            <a:r>
              <a:rPr lang="en-US" sz="1600" i="1" dirty="0"/>
              <a:t> </a:t>
            </a:r>
            <a:r>
              <a:rPr lang="en-US" sz="1600" i="1" dirty="0" err="1"/>
              <a:t>Raporlama</a:t>
            </a:r>
            <a:r>
              <a:rPr lang="en-US" sz="1600" i="1" dirty="0"/>
              <a:t> </a:t>
            </a:r>
            <a:r>
              <a:rPr lang="en-US" sz="1600" i="1" dirty="0" err="1"/>
              <a:t>Platformu</a:t>
            </a:r>
            <a:r>
              <a:rPr lang="en-US" sz="1600" i="1" dirty="0"/>
              <a:t> PTF SMF </a:t>
            </a:r>
            <a:r>
              <a:rPr lang="en-US" sz="1600" i="1" dirty="0" err="1"/>
              <a:t>Listeleme</a:t>
            </a:r>
            <a:r>
              <a:rPr lang="en-US" sz="1600" i="1" dirty="0"/>
              <a:t>  </a:t>
            </a:r>
            <a:r>
              <a:rPr lang="en-US" sz="1600" i="1" dirty="0" err="1"/>
              <a:t>Yıllık</a:t>
            </a:r>
            <a:r>
              <a:rPr lang="en-US" sz="1600" i="1" dirty="0"/>
              <a:t> </a:t>
            </a:r>
            <a:r>
              <a:rPr lang="en-US" sz="1600" i="1" dirty="0" err="1"/>
              <a:t>Ağırlıklı</a:t>
            </a:r>
            <a:r>
              <a:rPr lang="en-US" sz="1600" i="1" dirty="0"/>
              <a:t> </a:t>
            </a:r>
            <a:r>
              <a:rPr lang="en-US" sz="1600" i="1" dirty="0" err="1"/>
              <a:t>Ortalama</a:t>
            </a:r>
            <a:r>
              <a:rPr lang="en-US" sz="1600" i="1" dirty="0"/>
              <a:t> </a:t>
            </a:r>
            <a:r>
              <a:rPr lang="en-US" sz="1600" i="1" dirty="0" err="1"/>
              <a:t>cetvelinden</a:t>
            </a:r>
            <a:r>
              <a:rPr lang="en-US" sz="1600" i="1" dirty="0"/>
              <a:t> </a:t>
            </a:r>
            <a:r>
              <a:rPr lang="tr-TR" sz="1600" i="1" dirty="0"/>
              <a:t>, Yıllık ortalama </a:t>
            </a:r>
            <a:r>
              <a:rPr lang="en-US" sz="1600" i="1" dirty="0"/>
              <a:t>USD/TL </a:t>
            </a:r>
            <a:r>
              <a:rPr lang="en-US" sz="1600" i="1" dirty="0" err="1"/>
              <a:t>kurları</a:t>
            </a:r>
            <a:r>
              <a:rPr lang="en-US" sz="1600" i="1" dirty="0"/>
              <a:t> </a:t>
            </a:r>
            <a:r>
              <a:rPr lang="en-US" sz="1600" i="1" dirty="0" err="1"/>
              <a:t>ise</a:t>
            </a:r>
            <a:r>
              <a:rPr lang="en-US" sz="1600" i="1" dirty="0"/>
              <a:t> </a:t>
            </a:r>
            <a:r>
              <a:rPr lang="en-US" sz="1600" i="1" dirty="0" err="1"/>
              <a:t>Bütçe</a:t>
            </a:r>
            <a:r>
              <a:rPr lang="en-US" sz="1600" i="1" dirty="0"/>
              <a:t> </a:t>
            </a:r>
            <a:r>
              <a:rPr lang="en-US" sz="1600" i="1" dirty="0" err="1"/>
              <a:t>ve</a:t>
            </a:r>
            <a:r>
              <a:rPr lang="en-US" sz="1600" i="1" dirty="0"/>
              <a:t> Mali </a:t>
            </a:r>
            <a:r>
              <a:rPr lang="en-US" sz="1600" i="1" dirty="0" err="1"/>
              <a:t>Kontrol</a:t>
            </a:r>
            <a:r>
              <a:rPr lang="en-US" sz="1600" i="1" dirty="0"/>
              <a:t> web </a:t>
            </a:r>
            <a:r>
              <a:rPr lang="en-US" sz="1600" i="1" dirty="0" err="1"/>
              <a:t>sitesi</a:t>
            </a:r>
            <a:r>
              <a:rPr lang="en-US" sz="1600" i="1" dirty="0"/>
              <a:t> </a:t>
            </a:r>
            <a:r>
              <a:rPr lang="en-US" sz="1600" i="1" dirty="0" err="1"/>
              <a:t>Döviz</a:t>
            </a:r>
            <a:r>
              <a:rPr lang="en-US" sz="1600" i="1" dirty="0"/>
              <a:t> </a:t>
            </a:r>
            <a:r>
              <a:rPr lang="en-US" sz="1600" i="1" dirty="0" err="1"/>
              <a:t>kurları</a:t>
            </a:r>
            <a:r>
              <a:rPr lang="en-US" sz="1600" i="1" dirty="0"/>
              <a:t> </a:t>
            </a:r>
            <a:r>
              <a:rPr lang="en-US" sz="1600" i="1" dirty="0" err="1"/>
              <a:t>bölümünden</a:t>
            </a:r>
            <a:r>
              <a:rPr lang="en-US" sz="1600" i="1" dirty="0"/>
              <a:t> </a:t>
            </a:r>
            <a:r>
              <a:rPr lang="en-US" sz="1600" i="1" dirty="0" err="1"/>
              <a:t>alınmıştır</a:t>
            </a:r>
            <a:r>
              <a:rPr lang="en-US" sz="1600" i="1" dirty="0" smtClean="0"/>
              <a:t>.</a:t>
            </a:r>
            <a:r>
              <a:rPr lang="tr-TR" sz="1600" i="1" dirty="0" smtClean="0"/>
              <a:t>’</a:t>
            </a:r>
            <a:endParaRPr lang="en-US" sz="1600" i="1" dirty="0"/>
          </a:p>
          <a:p>
            <a:endParaRPr lang="en-US" dirty="0"/>
          </a:p>
        </p:txBody>
      </p:sp>
    </p:spTree>
    <p:extLst>
      <p:ext uri="{BB962C8B-B14F-4D97-AF65-F5344CB8AC3E}">
        <p14:creationId xmlns:p14="http://schemas.microsoft.com/office/powerpoint/2010/main" val="4175009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828" y="1333501"/>
            <a:ext cx="8374635" cy="3823692"/>
          </a:xfrm>
          <a:prstGeom prst="rect">
            <a:avLst/>
          </a:prstGeom>
        </p:spPr>
      </p:pic>
      <p:sp>
        <p:nvSpPr>
          <p:cNvPr id="5" name="TextBox 4"/>
          <p:cNvSpPr txBox="1"/>
          <p:nvPr/>
        </p:nvSpPr>
        <p:spPr>
          <a:xfrm>
            <a:off x="808181" y="5668818"/>
            <a:ext cx="7940281" cy="369332"/>
          </a:xfrm>
          <a:prstGeom prst="rect">
            <a:avLst/>
          </a:prstGeom>
          <a:noFill/>
        </p:spPr>
        <p:txBody>
          <a:bodyPr wrap="square" rtlCol="0">
            <a:spAutoFit/>
          </a:bodyPr>
          <a:lstStyle/>
          <a:p>
            <a:r>
              <a:rPr lang="tr-TR" dirty="0" smtClean="0"/>
              <a:t>Elektrik Fiyatları </a:t>
            </a:r>
            <a:r>
              <a:rPr lang="en-US" dirty="0" err="1" smtClean="0"/>
              <a:t>Yıllık</a:t>
            </a:r>
            <a:r>
              <a:rPr lang="en-US" dirty="0" smtClean="0"/>
              <a:t> </a:t>
            </a:r>
            <a:r>
              <a:rPr lang="en-US" dirty="0" err="1" smtClean="0"/>
              <a:t>Ağırlıklı</a:t>
            </a:r>
            <a:r>
              <a:rPr lang="en-US" dirty="0" smtClean="0"/>
              <a:t> </a:t>
            </a:r>
            <a:r>
              <a:rPr lang="tr-TR" dirty="0" err="1"/>
              <a:t>O</a:t>
            </a:r>
            <a:r>
              <a:rPr lang="en-US" dirty="0" err="1" smtClean="0"/>
              <a:t>rtalama</a:t>
            </a:r>
            <a:r>
              <a:rPr lang="tr-TR" dirty="0" err="1" smtClean="0"/>
              <a:t>lar</a:t>
            </a:r>
            <a:r>
              <a:rPr lang="tr-TR" dirty="0" smtClean="0"/>
              <a:t> </a:t>
            </a:r>
            <a:r>
              <a:rPr lang="en-US" dirty="0" smtClean="0"/>
              <a:t>TL/</a:t>
            </a:r>
            <a:r>
              <a:rPr lang="en-US" dirty="0" err="1" smtClean="0"/>
              <a:t>MWh</a:t>
            </a:r>
            <a:r>
              <a:rPr lang="tr-TR" dirty="0" smtClean="0"/>
              <a:t>                      Kaynak:</a:t>
            </a:r>
            <a:r>
              <a:rPr lang="en-US" dirty="0" smtClean="0"/>
              <a:t> </a:t>
            </a:r>
            <a:r>
              <a:rPr lang="en-US" dirty="0" err="1" smtClean="0"/>
              <a:t>Epiaş</a:t>
            </a:r>
            <a:endParaRPr lang="en-US" dirty="0"/>
          </a:p>
        </p:txBody>
      </p:sp>
    </p:spTree>
    <p:extLst>
      <p:ext uri="{BB962C8B-B14F-4D97-AF65-F5344CB8AC3E}">
        <p14:creationId xmlns:p14="http://schemas.microsoft.com/office/powerpoint/2010/main" val="22297393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50477425"/>
              </p:ext>
            </p:extLst>
          </p:nvPr>
        </p:nvGraphicFramePr>
        <p:xfrm>
          <a:off x="755576" y="1772819"/>
          <a:ext cx="7550225" cy="3816421"/>
        </p:xfrm>
        <a:graphic>
          <a:graphicData uri="http://schemas.openxmlformats.org/drawingml/2006/table">
            <a:tbl>
              <a:tblPr/>
              <a:tblGrid>
                <a:gridCol w="790471"/>
                <a:gridCol w="790471"/>
                <a:gridCol w="811321"/>
                <a:gridCol w="796157"/>
                <a:gridCol w="712750"/>
                <a:gridCol w="682421"/>
                <a:gridCol w="744976"/>
                <a:gridCol w="765828"/>
                <a:gridCol w="727915"/>
                <a:gridCol w="727915"/>
              </a:tblGrid>
              <a:tr h="623739">
                <a:tc>
                  <a:txBody>
                    <a:bodyPr/>
                    <a:lstStyle/>
                    <a:p>
                      <a:pPr algn="ctr" fontAlgn="ctr"/>
                      <a:r>
                        <a:rPr lang="tr-TR" sz="800" b="0" i="0" u="none" strike="noStrike" dirty="0">
                          <a:effectLst/>
                          <a:latin typeface="Arial"/>
                        </a:rPr>
                        <a:t>Tarih</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PTF Ağırlıklı Ortalama TL</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PTF Aritmetik Ortalama TL</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SMF Ağırlıklı Ortalama TL</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SMF Aritmetik Ortalama TL</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Ortalama USD Kuru</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PTF Ağırlıklı Ortalama USD</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PTF Aritmetik Ortalama USD</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SMF Ağırlıklı Ortalama USD</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Arial"/>
                        </a:rPr>
                        <a:t>SMF Aritmetik Ortalama USD</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2009</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136,44</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143,37</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137,85</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151,03</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1,547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88,20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92,68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89,11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97,63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2010</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142,05</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121,60</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131,04</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117,86</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1,500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94,70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81,07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87,36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78,57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2011</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144,07</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125,87</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131,24</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122,74</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1,670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86,27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75,37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78,59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73,50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2012</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156,28</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149,59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143,63</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138,96</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1,793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87,16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83,43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80,11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77,50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2013</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157,59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150,11</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155,89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Arial"/>
                        </a:rPr>
                        <a:t>144,01</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1,901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82,90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78,96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82,00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75,75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2014</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167,29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164,00</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173,12</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163,98</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2,188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76,46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74,95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79,12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74,95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2015</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143,97</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138,03</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143,02</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137,52</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2,720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52,93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50,75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52,58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50,56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2016</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148,32</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140,60</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142,79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132,20</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3,021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49,10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46,54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47,27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43,76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58">
                <a:tc>
                  <a:txBody>
                    <a:bodyPr/>
                    <a:lstStyle/>
                    <a:p>
                      <a:pPr algn="ctr" fontAlgn="ctr"/>
                      <a:r>
                        <a:rPr lang="tr-TR" sz="800" b="0" i="0" u="none" strike="noStrike">
                          <a:effectLst/>
                          <a:latin typeface="Arial"/>
                        </a:rPr>
                        <a:t>2017</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168,11</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163,84</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166,79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153,88</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3,648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46,08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44,91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45,72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42,18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7660">
                <a:tc>
                  <a:txBody>
                    <a:bodyPr/>
                    <a:lstStyle/>
                    <a:p>
                      <a:pPr algn="ctr" fontAlgn="ctr"/>
                      <a:r>
                        <a:rPr lang="tr-TR" sz="800" b="0" i="0" u="none" strike="noStrike">
                          <a:effectLst/>
                          <a:latin typeface="Arial"/>
                        </a:rPr>
                        <a:t>2018</a:t>
                      </a:r>
                    </a:p>
                  </a:txBody>
                  <a:tcPr marL="5686" marR="5686" marT="568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231,20</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230,19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229,99</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224,38</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4,800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48,17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47,96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47,91  </a:t>
                      </a:r>
                    </a:p>
                  </a:txBody>
                  <a:tcPr marL="5686" marR="5686" marT="5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800" b="0" i="0" u="none" strike="noStrike" dirty="0">
                          <a:effectLst/>
                          <a:latin typeface="Arial"/>
                        </a:rPr>
                        <a:t>46,75  </a:t>
                      </a:r>
                    </a:p>
                  </a:txBody>
                  <a:tcPr marL="5686" marR="5686" marT="568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864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848872" cy="5262979"/>
          </a:xfrm>
          <a:prstGeom prst="rect">
            <a:avLst/>
          </a:prstGeom>
        </p:spPr>
        <p:txBody>
          <a:bodyPr wrap="square">
            <a:spAutoFit/>
          </a:bodyPr>
          <a:lstStyle/>
          <a:p>
            <a:r>
              <a:rPr lang="tr-TR" sz="2400" dirty="0" smtClean="0"/>
              <a:t>Bunun yanında elektriğin depolanması konusunda da hızlı bir teknolojik gelişim yaşanmaktadır. Yakın bir gelecekte elektrik depolama sistemleri de ticari olarak kullanılmaya başlayabilecektir. </a:t>
            </a:r>
          </a:p>
          <a:p>
            <a:r>
              <a:rPr lang="tr-TR" sz="2400" dirty="0" smtClean="0"/>
              <a:t>İklim değişikliği ve bunun doğal yaşama zararları ve gelecekte dünyanın yaşanamaz hale gelebileceği gerçeği de elektrik enerjisinin üretiminde önemli paradigma değişikliklerine neden olmaktadır.</a:t>
            </a:r>
          </a:p>
          <a:p>
            <a:r>
              <a:rPr lang="tr-TR" sz="2400" dirty="0"/>
              <a:t>G</a:t>
            </a:r>
            <a:r>
              <a:rPr lang="tr-TR" sz="2400" dirty="0" smtClean="0"/>
              <a:t>ünümüzde kömür ve benzeri fosil yakıtlar yerine sera gazı salımı </a:t>
            </a:r>
            <a:r>
              <a:rPr lang="tr-TR" sz="2400" dirty="0" err="1" smtClean="0"/>
              <a:t>na</a:t>
            </a:r>
            <a:r>
              <a:rPr lang="tr-TR" sz="2400" dirty="0" smtClean="0"/>
              <a:t> neden olmayan veya çok daha az sera gazı salımı yapan teknolojiler önem kazanmıştır.</a:t>
            </a:r>
          </a:p>
          <a:p>
            <a:r>
              <a:rPr lang="tr-TR" sz="2400" dirty="0" smtClean="0"/>
              <a:t>Bu anlamda güneş ve rüzgar başta olmak üzere yenilenebilir doğal kaynaklardan elektrik üretimi artık günümüzde elektrik üretiminin başat konusudur.</a:t>
            </a:r>
            <a:endParaRPr lang="tr-TR" sz="2800" dirty="0"/>
          </a:p>
        </p:txBody>
      </p:sp>
    </p:spTree>
    <p:extLst>
      <p:ext uri="{BB962C8B-B14F-4D97-AF65-F5344CB8AC3E}">
        <p14:creationId xmlns:p14="http://schemas.microsoft.com/office/powerpoint/2010/main" val="32106767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1454" y="1119909"/>
            <a:ext cx="7617009" cy="369332"/>
          </a:xfrm>
          <a:prstGeom prst="rect">
            <a:avLst/>
          </a:prstGeom>
          <a:noFill/>
        </p:spPr>
        <p:txBody>
          <a:bodyPr wrap="square" rtlCol="0">
            <a:spAutoFit/>
          </a:bodyPr>
          <a:lstStyle/>
          <a:p>
            <a:endParaRPr lang="en-US" dirty="0"/>
          </a:p>
        </p:txBody>
      </p:sp>
      <p:graphicFrame>
        <p:nvGraphicFramePr>
          <p:cNvPr id="3" name="Chart 2" title="EPİAŞ YILLIK PTF/SMF FİYATLARI ile AKKUYU ,SİNOP NGS MWH ELEKTRİK FİYATLARI"/>
          <p:cNvGraphicFramePr>
            <a:graphicFrameLocks/>
          </p:cNvGraphicFramePr>
          <p:nvPr>
            <p:extLst>
              <p:ext uri="{D42A27DB-BD31-4B8C-83A1-F6EECF244321}">
                <p14:modId xmlns:p14="http://schemas.microsoft.com/office/powerpoint/2010/main" val="418524400"/>
              </p:ext>
            </p:extLst>
          </p:nvPr>
        </p:nvGraphicFramePr>
        <p:xfrm>
          <a:off x="179512" y="476672"/>
          <a:ext cx="8784976"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15885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19942"/>
            <a:ext cx="7560839" cy="4093428"/>
          </a:xfrm>
          <a:prstGeom prst="rect">
            <a:avLst/>
          </a:prstGeom>
          <a:noFill/>
        </p:spPr>
        <p:txBody>
          <a:bodyPr wrap="square" rtlCol="0">
            <a:spAutoFit/>
          </a:bodyPr>
          <a:lstStyle/>
          <a:p>
            <a:endParaRPr lang="tr-TR" dirty="0" smtClean="0">
              <a:solidFill>
                <a:schemeClr val="accent6">
                  <a:lumMod val="60000"/>
                  <a:lumOff val="40000"/>
                </a:schemeClr>
              </a:solidFill>
            </a:endParaRPr>
          </a:p>
          <a:p>
            <a:r>
              <a:rPr lang="tr-TR" sz="2200" dirty="0"/>
              <a:t>G</a:t>
            </a:r>
            <a:r>
              <a:rPr lang="tr-TR" sz="2200" dirty="0" smtClean="0"/>
              <a:t>rafikte özet olarak görüldüğü üzere </a:t>
            </a:r>
            <a:r>
              <a:rPr lang="tr-TR" sz="2200" dirty="0" err="1" smtClean="0"/>
              <a:t>Akkuyu</a:t>
            </a:r>
            <a:r>
              <a:rPr lang="tr-TR" sz="2200" dirty="0" smtClean="0"/>
              <a:t> </a:t>
            </a:r>
            <a:r>
              <a:rPr lang="tr-TR" sz="2200" dirty="0" err="1" smtClean="0"/>
              <a:t>NGS’de</a:t>
            </a:r>
            <a:r>
              <a:rPr lang="tr-TR" sz="2200" dirty="0" smtClean="0"/>
              <a:t> üretilecek elektrik devlete piyasa satış fiyatlarından ortalama  2,5 kat daha pahalıya satılacaktır. Bu fark çok yüksek bir elektrik satış fiyatıdır.  </a:t>
            </a:r>
          </a:p>
          <a:p>
            <a:r>
              <a:rPr lang="tr-TR" sz="2200" dirty="0" smtClean="0"/>
              <a:t>Burada akla gelecek soru ileride elektrik fiyatlarının artma olasılığının bu durumu değiştirip değiştiremeyeceği olmaktadır. Son 10 yıldır Türkiye’de elektrik fiyatlarındaki  düşüş yukarıdaki grafikte görülmektedir. Dünyada öngörülen elektrik satış fiyatlarının ise tüketimin en yüksek olduğu ülkelerde düşme yönünde olacağı EIA(</a:t>
            </a:r>
            <a:r>
              <a:rPr lang="tr-TR" sz="2200" dirty="0" err="1" smtClean="0"/>
              <a:t>Uluslararsı</a:t>
            </a:r>
            <a:r>
              <a:rPr lang="tr-TR" sz="2200" dirty="0" smtClean="0"/>
              <a:t> Enerji Ajansı)’dan alınan aşağıdaki görselde açıkça görülmektedir.</a:t>
            </a:r>
            <a:endParaRPr lang="en-US" sz="2200" dirty="0"/>
          </a:p>
        </p:txBody>
      </p:sp>
    </p:spTree>
    <p:extLst>
      <p:ext uri="{BB962C8B-B14F-4D97-AF65-F5344CB8AC3E}">
        <p14:creationId xmlns:p14="http://schemas.microsoft.com/office/powerpoint/2010/main" val="6536789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095375"/>
            <a:ext cx="50196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8321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12776"/>
            <a:ext cx="7488832" cy="2862322"/>
          </a:xfrm>
          <a:prstGeom prst="rect">
            <a:avLst/>
          </a:prstGeom>
          <a:noFill/>
        </p:spPr>
        <p:txBody>
          <a:bodyPr wrap="square" rtlCol="0">
            <a:spAutoFit/>
          </a:bodyPr>
          <a:lstStyle/>
          <a:p>
            <a:r>
              <a:rPr lang="tr-TR" sz="2000" dirty="0" err="1" smtClean="0"/>
              <a:t>Akkuyu</a:t>
            </a:r>
            <a:r>
              <a:rPr lang="tr-TR" sz="2000" dirty="0" smtClean="0"/>
              <a:t> </a:t>
            </a:r>
            <a:r>
              <a:rPr lang="tr-TR" sz="2000" dirty="0" err="1" smtClean="0"/>
              <a:t>NGS’den</a:t>
            </a:r>
            <a:r>
              <a:rPr lang="tr-TR" sz="2000" dirty="0" smtClean="0"/>
              <a:t> bu kadar yüksek fiyatla satın alınması garanti edilen elektrik Türkiye elektrik sektörünü olumsuz olarak etkileyecektir. </a:t>
            </a:r>
          </a:p>
          <a:p>
            <a:r>
              <a:rPr lang="tr-TR" sz="2000" dirty="0" smtClean="0"/>
              <a:t>-</a:t>
            </a:r>
            <a:r>
              <a:rPr lang="tr-TR" sz="2000" dirty="0" err="1" smtClean="0"/>
              <a:t>Akkuyu</a:t>
            </a:r>
            <a:r>
              <a:rPr lang="tr-TR" sz="2000" dirty="0" smtClean="0"/>
              <a:t> </a:t>
            </a:r>
            <a:r>
              <a:rPr lang="tr-TR" sz="2000" dirty="0" err="1" smtClean="0"/>
              <a:t>NGS’in</a:t>
            </a:r>
            <a:r>
              <a:rPr lang="tr-TR" sz="2000" dirty="0" smtClean="0"/>
              <a:t> 4 </a:t>
            </a:r>
            <a:r>
              <a:rPr lang="tr-TR" sz="2000" dirty="0" err="1" smtClean="0"/>
              <a:t>üniteside</a:t>
            </a:r>
            <a:r>
              <a:rPr lang="tr-TR" sz="2000" dirty="0" smtClean="0"/>
              <a:t> devreye girdiği zaman üreteceği elektrik yılda 38.3 milyar </a:t>
            </a:r>
            <a:r>
              <a:rPr lang="tr-TR" sz="2000" dirty="0" err="1" smtClean="0"/>
              <a:t>kwh</a:t>
            </a:r>
            <a:r>
              <a:rPr lang="tr-TR" sz="2000" dirty="0" smtClean="0"/>
              <a:t> civarındadır. Bunun yarısını  yani 19.2 milyar </a:t>
            </a:r>
            <a:r>
              <a:rPr lang="tr-TR" sz="2000" dirty="0" err="1" smtClean="0"/>
              <a:t>kwh’ini</a:t>
            </a:r>
            <a:r>
              <a:rPr lang="tr-TR" sz="2000" dirty="0" smtClean="0"/>
              <a:t> devlet piyasa fiyatının 2.5 katı fiyatla alacaktır. Bu miktar </a:t>
            </a:r>
            <a:r>
              <a:rPr lang="tr-TR" sz="2000" dirty="0" err="1" smtClean="0"/>
              <a:t>Akkuyu</a:t>
            </a:r>
            <a:r>
              <a:rPr lang="tr-TR" sz="2000" dirty="0" smtClean="0"/>
              <a:t> </a:t>
            </a:r>
            <a:r>
              <a:rPr lang="tr-TR" sz="2000" dirty="0" err="1" smtClean="0"/>
              <a:t>NGS’nin</a:t>
            </a:r>
            <a:r>
              <a:rPr lang="tr-TR" sz="2000" dirty="0" smtClean="0"/>
              <a:t> bütün ünitelerinin devreye alınacağı planlanan 2027 yılındaki elektrik talep tahminin yaklaşık %5’i civarındadır. Yani devlet bilinçli olarak yüksek fiyatla elektrik almakta ve böylece görece olarak halka daha pahalı elektrik satılmasına neden olmaktadır.</a:t>
            </a:r>
            <a:endParaRPr lang="en-US" sz="2000" dirty="0"/>
          </a:p>
        </p:txBody>
      </p:sp>
    </p:spTree>
    <p:extLst>
      <p:ext uri="{BB962C8B-B14F-4D97-AF65-F5344CB8AC3E}">
        <p14:creationId xmlns:p14="http://schemas.microsoft.com/office/powerpoint/2010/main" val="3752371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12776"/>
            <a:ext cx="7488832" cy="1631216"/>
          </a:xfrm>
          <a:prstGeom prst="rect">
            <a:avLst/>
          </a:prstGeom>
          <a:noFill/>
        </p:spPr>
        <p:txBody>
          <a:bodyPr wrap="square" rtlCol="0">
            <a:spAutoFit/>
          </a:bodyPr>
          <a:lstStyle/>
          <a:p>
            <a:r>
              <a:rPr lang="tr-TR" sz="2000" b="1" dirty="0" smtClean="0"/>
              <a:t>-</a:t>
            </a:r>
            <a:r>
              <a:rPr lang="tr-TR" sz="2000" dirty="0" err="1" smtClean="0"/>
              <a:t>Akkuyu</a:t>
            </a:r>
            <a:r>
              <a:rPr lang="tr-TR" sz="2000" dirty="0" smtClean="0"/>
              <a:t> </a:t>
            </a:r>
            <a:r>
              <a:rPr lang="tr-TR" sz="2000" dirty="0" err="1" smtClean="0"/>
              <a:t>NGS’den</a:t>
            </a:r>
            <a:r>
              <a:rPr lang="tr-TR" sz="2000" dirty="0" smtClean="0"/>
              <a:t> bu miktar elektrik satın alınması garanti edilmiş olduğu için talepte meydana gelecek bu eksiklik Türkiye’de daha ucuza elektrik üretmekte olan bir kısım santralların elektrik üretiminin kısılmasına neden olacaktır. </a:t>
            </a:r>
            <a:endParaRPr lang="tr-TR" sz="2000" dirty="0"/>
          </a:p>
          <a:p>
            <a:endParaRPr lang="en-US" sz="2000" b="1" dirty="0"/>
          </a:p>
        </p:txBody>
      </p:sp>
    </p:spTree>
    <p:extLst>
      <p:ext uri="{BB962C8B-B14F-4D97-AF65-F5344CB8AC3E}">
        <p14:creationId xmlns:p14="http://schemas.microsoft.com/office/powerpoint/2010/main" val="9914985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12776"/>
            <a:ext cx="7488832" cy="4708981"/>
          </a:xfrm>
          <a:prstGeom prst="rect">
            <a:avLst/>
          </a:prstGeom>
          <a:noFill/>
        </p:spPr>
        <p:txBody>
          <a:bodyPr wrap="square" rtlCol="0">
            <a:spAutoFit/>
          </a:bodyPr>
          <a:lstStyle/>
          <a:p>
            <a:r>
              <a:rPr lang="tr-TR" sz="2000" b="1" dirty="0" smtClean="0"/>
              <a:t>3-Akkuyu </a:t>
            </a:r>
            <a:r>
              <a:rPr lang="tr-TR" sz="2000" b="1" dirty="0" err="1" smtClean="0"/>
              <a:t>NGS’in</a:t>
            </a:r>
            <a:r>
              <a:rPr lang="tr-TR" sz="2000" b="1" dirty="0" smtClean="0"/>
              <a:t> neden olacağı arz güvenliği sorunları</a:t>
            </a:r>
          </a:p>
          <a:p>
            <a:r>
              <a:rPr lang="tr-TR" sz="2000" b="1" dirty="0" smtClean="0"/>
              <a:t>-Erken durdurma riski (Ticari risk):</a:t>
            </a:r>
            <a:r>
              <a:rPr lang="tr-TR" sz="2000" dirty="0" err="1" smtClean="0"/>
              <a:t>Akkuyu</a:t>
            </a:r>
            <a:r>
              <a:rPr lang="tr-TR" sz="2000" dirty="0" smtClean="0"/>
              <a:t> </a:t>
            </a:r>
            <a:r>
              <a:rPr lang="tr-TR" sz="2000" dirty="0" err="1" smtClean="0"/>
              <a:t>NGS’ye</a:t>
            </a:r>
            <a:r>
              <a:rPr lang="tr-TR" sz="2000" dirty="0" smtClean="0"/>
              <a:t> 15 yıl süresince alım ve yüksek fiyat garantisi verilmiştir. Bu süre sonunda piyasa fiyatları ile elektrik satmak zorunda kalacaktır. Bu ise  ucuzlayan yenilenebilir  kaynaklardan elde edilen elektrik fiyatları ve düşen doğalgaz fiyatları ile dünya ölçeğinde gittikçe zorlaşmaktadır. Bugün artık ABD’de bile nükleer santrallar öteki tip santrallarla rekabet edemez hale gelerek (Avrupa ülkelerindeki çevre endişelerinin aksine) ticari olarak erken emekliye </a:t>
            </a:r>
            <a:r>
              <a:rPr lang="tr-TR" sz="2000" dirty="0" err="1" smtClean="0"/>
              <a:t>ayrıltılmaktadırlar</a:t>
            </a:r>
            <a:r>
              <a:rPr lang="tr-TR" sz="2000" dirty="0" smtClean="0"/>
              <a:t>. Aşağıdaki  </a:t>
            </a:r>
            <a:r>
              <a:rPr lang="tr-TR" sz="2000" dirty="0"/>
              <a:t>3 </a:t>
            </a:r>
            <a:r>
              <a:rPr lang="tr-TR" sz="2000" dirty="0" smtClean="0"/>
              <a:t>tablo </a:t>
            </a:r>
            <a:r>
              <a:rPr lang="tr-TR" sz="2000" dirty="0"/>
              <a:t>ABD’de işletme izinleri olmasına rağmen erken </a:t>
            </a:r>
            <a:r>
              <a:rPr lang="tr-TR" sz="2000" dirty="0" smtClean="0"/>
              <a:t>kapatılan ve kapatılacak </a:t>
            </a:r>
            <a:r>
              <a:rPr lang="tr-TR" sz="2000" dirty="0"/>
              <a:t>olan toplam 28 220 MW gücündeki 31 reaktörün  28 adedinin Pazar koşulları nedeni ile erken emekliye ayrılacaklarını </a:t>
            </a:r>
            <a:r>
              <a:rPr lang="tr-TR" sz="2000" dirty="0" smtClean="0"/>
              <a:t>belirtiyor. </a:t>
            </a:r>
            <a:r>
              <a:rPr lang="tr-TR" sz="2000" dirty="0" err="1" smtClean="0"/>
              <a:t>Akkuyu</a:t>
            </a:r>
            <a:r>
              <a:rPr lang="tr-TR" sz="2000" dirty="0" smtClean="0"/>
              <a:t> </a:t>
            </a:r>
            <a:r>
              <a:rPr lang="tr-TR" sz="2000" dirty="0" err="1" smtClean="0"/>
              <a:t>NGS’de</a:t>
            </a:r>
            <a:r>
              <a:rPr lang="tr-TR" sz="2000" dirty="0" smtClean="0"/>
              <a:t> böyle bir durumla karşılaşılması riski ise arz güvenliği açısından önemli bir sakınca doğurmaktadır.</a:t>
            </a:r>
            <a:endParaRPr lang="tr-TR" sz="2000" dirty="0"/>
          </a:p>
          <a:p>
            <a:endParaRPr lang="en-US" sz="2000" b="1" dirty="0"/>
          </a:p>
        </p:txBody>
      </p:sp>
    </p:spTree>
    <p:extLst>
      <p:ext uri="{BB962C8B-B14F-4D97-AF65-F5344CB8AC3E}">
        <p14:creationId xmlns:p14="http://schemas.microsoft.com/office/powerpoint/2010/main" val="29626142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7" y="2257424"/>
            <a:ext cx="7566465" cy="325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069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5589240"/>
            <a:ext cx="6781800" cy="582960"/>
          </a:xfrm>
        </p:spPr>
        <p:txBody>
          <a:bodyPr>
            <a:normAutofit/>
          </a:bodyPr>
          <a:lstStyle/>
          <a:p>
            <a:r>
              <a:rPr lang="tr-TR" sz="2000" dirty="0" smtClean="0"/>
              <a:t>ABD’de erken emekli olacak nükleer santrallar</a:t>
            </a:r>
            <a:endParaRPr lang="tr-TR" sz="2000"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570818"/>
            <a:ext cx="3684328" cy="373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71534"/>
            <a:ext cx="3657600" cy="362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9845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692696"/>
            <a:ext cx="7488832" cy="3139321"/>
          </a:xfrm>
          <a:prstGeom prst="rect">
            <a:avLst/>
          </a:prstGeom>
        </p:spPr>
        <p:txBody>
          <a:bodyPr wrap="square">
            <a:spAutoFit/>
          </a:bodyPr>
          <a:lstStyle/>
          <a:p>
            <a:r>
              <a:rPr lang="tr-TR" b="1" dirty="0"/>
              <a:t> </a:t>
            </a:r>
            <a:r>
              <a:rPr lang="tr-TR" b="1" dirty="0" smtClean="0"/>
              <a:t>Tüm bu gerçekler önümüzdeki yıllarda  devletin alım garantisi sona erdikten sonra nükleer santrallarda üretilecek elektriğin ucuza satılamayabileceğini gösteriyor. Günümüz dünyasında ABD’de bugün yaşandığı gibi alternatifi ucuz olan elektrik üretim tesisinin yaşama şansı pek olmuyor. Buda Türkiye’de nükleer santralların üretimine piyasa koşulları içerisinde devam edebileceği kuşkusunu doğuruyor. Yani yasadaki elektriğin sürekli temin edilmesinin sağlanması koşuluna pek uymuyor. Nükleer santrallar Devletin garantisi varken ve fiyat yüksek iken üretimine devam eder de piyasa koşullarında nasıl bir pozisyon alacağı ve ABD’deki gibi santralları erkenden emekli edip etmeyeceği bir soru işareti olarak karşımızda durmaktadır.</a:t>
            </a:r>
            <a:endParaRPr lang="tr-TR" dirty="0"/>
          </a:p>
        </p:txBody>
      </p:sp>
    </p:spTree>
    <p:extLst>
      <p:ext uri="{BB962C8B-B14F-4D97-AF65-F5344CB8AC3E}">
        <p14:creationId xmlns:p14="http://schemas.microsoft.com/office/powerpoint/2010/main" val="37765200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4647427"/>
          </a:xfrm>
          <a:prstGeom prst="rect">
            <a:avLst/>
          </a:prstGeom>
        </p:spPr>
        <p:txBody>
          <a:bodyPr wrap="square">
            <a:spAutoFit/>
          </a:bodyPr>
          <a:lstStyle/>
          <a:p>
            <a:pPr lvl="0"/>
            <a:r>
              <a:rPr lang="tr-TR" sz="2400" dirty="0" smtClean="0"/>
              <a:t>-</a:t>
            </a:r>
            <a:r>
              <a:rPr lang="tr-TR" sz="2400" b="1" dirty="0" smtClean="0"/>
              <a:t>Kaza riski: </a:t>
            </a:r>
            <a:r>
              <a:rPr lang="tr-TR" dirty="0">
                <a:solidFill>
                  <a:prstClr val="black"/>
                </a:solidFill>
              </a:rPr>
              <a:t>1970’li yıllarda KW yatırım bedeli olarak 500-1000 USD  bir rakamla hızla  başlayan nükleer santral yatırımları 1979’da Three Mile Island 2 no.lu reaktöründe meydana gelen kaza ve daha sonra </a:t>
            </a:r>
            <a:r>
              <a:rPr lang="tr-TR" dirty="0" err="1">
                <a:solidFill>
                  <a:prstClr val="black"/>
                </a:solidFill>
              </a:rPr>
              <a:t>Chernobil</a:t>
            </a:r>
            <a:r>
              <a:rPr lang="tr-TR" dirty="0">
                <a:solidFill>
                  <a:prstClr val="black"/>
                </a:solidFill>
              </a:rPr>
              <a:t> ve  </a:t>
            </a:r>
            <a:r>
              <a:rPr lang="tr-TR" dirty="0" err="1">
                <a:solidFill>
                  <a:prstClr val="black"/>
                </a:solidFill>
              </a:rPr>
              <a:t>Fukishima</a:t>
            </a:r>
            <a:r>
              <a:rPr lang="tr-TR" dirty="0">
                <a:solidFill>
                  <a:prstClr val="black"/>
                </a:solidFill>
              </a:rPr>
              <a:t> nükleer santrallarında meydana gelen kazaların güvenlik endişelerini aşırı arttırması sonucu  duraksayarak azalmıştır. Güvenliğin arttırılması için alınması gereken önlemler yatırım maliyetlerini çok </a:t>
            </a:r>
            <a:r>
              <a:rPr lang="tr-TR" dirty="0" err="1">
                <a:solidFill>
                  <a:prstClr val="black"/>
                </a:solidFill>
              </a:rPr>
              <a:t>artırmiş</a:t>
            </a:r>
            <a:r>
              <a:rPr lang="tr-TR" dirty="0">
                <a:solidFill>
                  <a:prstClr val="black"/>
                </a:solidFill>
              </a:rPr>
              <a:t> ve ülkelere göre değişiklik göstermekle beraber ortalama </a:t>
            </a:r>
            <a:r>
              <a:rPr lang="tr-TR" dirty="0" err="1">
                <a:solidFill>
                  <a:prstClr val="black"/>
                </a:solidFill>
              </a:rPr>
              <a:t>kw</a:t>
            </a:r>
            <a:r>
              <a:rPr lang="tr-TR" dirty="0">
                <a:solidFill>
                  <a:prstClr val="black"/>
                </a:solidFill>
              </a:rPr>
              <a:t> başına 4000 ila 8000 USD seviyesine yükseltmiştir.</a:t>
            </a:r>
          </a:p>
          <a:p>
            <a:pPr lvl="0"/>
            <a:r>
              <a:rPr lang="tr-TR" dirty="0">
                <a:solidFill>
                  <a:prstClr val="black"/>
                </a:solidFill>
              </a:rPr>
              <a:t>Genel kabul gören bir doğru ne kadar ucuzsa o kadar güvensiz olacağıdır ancak Güney Kore gibi ülkeler için bu genel kanı pek geçerli değildir.</a:t>
            </a:r>
          </a:p>
          <a:p>
            <a:pPr lvl="0"/>
            <a:r>
              <a:rPr lang="tr-TR" dirty="0">
                <a:solidFill>
                  <a:prstClr val="black"/>
                </a:solidFill>
              </a:rPr>
              <a:t>Bu kadar yüksek güvenlik önlemlerinin alınmış olması boşuna değil </a:t>
            </a:r>
            <a:r>
              <a:rPr lang="tr-TR" dirty="0" err="1">
                <a:solidFill>
                  <a:prstClr val="black"/>
                </a:solidFill>
              </a:rPr>
              <a:t>dir</a:t>
            </a:r>
            <a:r>
              <a:rPr lang="tr-TR" dirty="0">
                <a:solidFill>
                  <a:prstClr val="black"/>
                </a:solidFill>
              </a:rPr>
              <a:t>. Dünya nükleer santralların kazalarının ne denli büyük hasarlar verdiğini  ve giderilmesi güç olduğunu yaşayarak öğrenmiştir.</a:t>
            </a:r>
          </a:p>
          <a:p>
            <a:endParaRPr lang="tr-TR" sz="2000" dirty="0"/>
          </a:p>
        </p:txBody>
      </p:sp>
    </p:spTree>
    <p:extLst>
      <p:ext uri="{BB962C8B-B14F-4D97-AF65-F5344CB8AC3E}">
        <p14:creationId xmlns:p14="http://schemas.microsoft.com/office/powerpoint/2010/main" val="6203325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90500"/>
            <a:ext cx="9144000" cy="6461760"/>
          </a:xfrm>
          <a:prstGeom prst="rect">
            <a:avLst/>
          </a:prstGeom>
        </p:spPr>
      </p:pic>
    </p:spTree>
    <p:extLst>
      <p:ext uri="{BB962C8B-B14F-4D97-AF65-F5344CB8AC3E}">
        <p14:creationId xmlns:p14="http://schemas.microsoft.com/office/powerpoint/2010/main" val="8194773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3724096"/>
          </a:xfrm>
          <a:prstGeom prst="rect">
            <a:avLst/>
          </a:prstGeom>
        </p:spPr>
        <p:txBody>
          <a:bodyPr wrap="square">
            <a:spAutoFit/>
          </a:bodyPr>
          <a:lstStyle/>
          <a:p>
            <a:pPr lvl="0"/>
            <a:r>
              <a:rPr lang="tr-TR" sz="2400" dirty="0" smtClean="0"/>
              <a:t>-</a:t>
            </a:r>
            <a:r>
              <a:rPr lang="en-US" sz="1600" dirty="0" err="1" smtClean="0"/>
              <a:t>Dünyada</a:t>
            </a:r>
            <a:r>
              <a:rPr lang="en-US" sz="1600" dirty="0" smtClean="0"/>
              <a:t> </a:t>
            </a:r>
            <a:r>
              <a:rPr lang="en-US" sz="1600" dirty="0"/>
              <a:t>2018 </a:t>
            </a:r>
            <a:r>
              <a:rPr lang="en-US" sz="1600" dirty="0" err="1"/>
              <a:t>ortası</a:t>
            </a:r>
            <a:r>
              <a:rPr lang="en-US" sz="1600" dirty="0"/>
              <a:t> </a:t>
            </a:r>
            <a:r>
              <a:rPr lang="en-US" sz="1600" dirty="0" err="1"/>
              <a:t>itibarı</a:t>
            </a:r>
            <a:r>
              <a:rPr lang="en-US" sz="1600" dirty="0"/>
              <a:t> </a:t>
            </a:r>
            <a:r>
              <a:rPr lang="en-US" sz="1600" dirty="0" err="1"/>
              <a:t>ile</a:t>
            </a:r>
            <a:r>
              <a:rPr lang="en-US" sz="1600" dirty="0"/>
              <a:t> </a:t>
            </a:r>
            <a:r>
              <a:rPr lang="en-US" sz="1600" dirty="0" err="1"/>
              <a:t>işletilen</a:t>
            </a:r>
            <a:r>
              <a:rPr lang="tr-TR" sz="1600" dirty="0"/>
              <a:t> ve </a:t>
            </a:r>
            <a:r>
              <a:rPr lang="en-US" sz="1600" dirty="0" err="1"/>
              <a:t>kapatılan</a:t>
            </a:r>
            <a:r>
              <a:rPr lang="en-US" sz="1600" dirty="0"/>
              <a:t> </a:t>
            </a:r>
            <a:r>
              <a:rPr lang="en-US" sz="1600" dirty="0" err="1"/>
              <a:t>nükleer</a:t>
            </a:r>
            <a:r>
              <a:rPr lang="en-US" sz="1600" dirty="0"/>
              <a:t> </a:t>
            </a:r>
            <a:r>
              <a:rPr lang="en-US" sz="1600" dirty="0" err="1"/>
              <a:t>rea</a:t>
            </a:r>
            <a:r>
              <a:rPr lang="tr-TR" sz="1600" dirty="0"/>
              <a:t>k</a:t>
            </a:r>
            <a:r>
              <a:rPr lang="en-US" sz="1600" dirty="0"/>
              <a:t>tor </a:t>
            </a:r>
            <a:r>
              <a:rPr lang="en-US" sz="1600" dirty="0" err="1"/>
              <a:t>sayıları</a:t>
            </a:r>
            <a:r>
              <a:rPr lang="en-US" sz="1600" dirty="0"/>
              <a:t> </a:t>
            </a:r>
            <a:r>
              <a:rPr lang="en-US" sz="1600" dirty="0" err="1"/>
              <a:t>aşağıdaki</a:t>
            </a:r>
            <a:r>
              <a:rPr lang="en-US" sz="1600" dirty="0"/>
              <a:t> </a:t>
            </a:r>
            <a:r>
              <a:rPr lang="en-US" sz="1600" dirty="0" err="1"/>
              <a:t>gibidir</a:t>
            </a:r>
            <a:r>
              <a:rPr lang="en-US" sz="1600" dirty="0"/>
              <a:t>:</a:t>
            </a:r>
            <a:endParaRPr lang="tr-TR" sz="1600" dirty="0"/>
          </a:p>
          <a:p>
            <a:r>
              <a:rPr lang="en-US" sz="1600" dirty="0" err="1"/>
              <a:t>İşletmede</a:t>
            </a:r>
            <a:r>
              <a:rPr lang="en-US" sz="1600" dirty="0"/>
              <a:t> </a:t>
            </a:r>
            <a:r>
              <a:rPr lang="en-US" sz="1600" dirty="0" err="1"/>
              <a:t>olan</a:t>
            </a:r>
            <a:r>
              <a:rPr lang="en-US" sz="1600" dirty="0"/>
              <a:t>		: 413</a:t>
            </a:r>
            <a:endParaRPr lang="tr-TR" sz="1600" dirty="0"/>
          </a:p>
          <a:p>
            <a:r>
              <a:rPr lang="en-US" sz="1600" dirty="0" err="1"/>
              <a:t>Kapatılan</a:t>
            </a:r>
            <a:r>
              <a:rPr lang="en-US" sz="1600" dirty="0"/>
              <a:t>			: 173</a:t>
            </a:r>
            <a:endParaRPr lang="tr-TR" sz="1600" dirty="0"/>
          </a:p>
          <a:p>
            <a:r>
              <a:rPr lang="en-US" sz="1600" dirty="0" err="1"/>
              <a:t>Uzun</a:t>
            </a:r>
            <a:r>
              <a:rPr lang="en-US" sz="1600" dirty="0"/>
              <a:t> </a:t>
            </a:r>
            <a:r>
              <a:rPr lang="en-US" sz="1600" dirty="0" err="1"/>
              <a:t>sureli</a:t>
            </a:r>
            <a:r>
              <a:rPr lang="en-US" sz="1600" dirty="0"/>
              <a:t> </a:t>
            </a:r>
            <a:r>
              <a:rPr lang="en-US" sz="1600" dirty="0" err="1"/>
              <a:t>durdurulan</a:t>
            </a:r>
            <a:r>
              <a:rPr lang="en-US" sz="1600" dirty="0"/>
              <a:t>	: 32</a:t>
            </a:r>
            <a:endParaRPr lang="tr-TR" sz="1600" dirty="0"/>
          </a:p>
          <a:p>
            <a:r>
              <a:rPr lang="en-US" sz="1600" dirty="0"/>
              <a:t>TOPLAM		</a:t>
            </a:r>
            <a:r>
              <a:rPr lang="tr-TR" sz="1600" dirty="0"/>
              <a:t>	</a:t>
            </a:r>
            <a:r>
              <a:rPr lang="en-US" sz="1600" dirty="0"/>
              <a:t>: </a:t>
            </a:r>
            <a:r>
              <a:rPr lang="tr-TR" sz="1600" dirty="0"/>
              <a:t>618</a:t>
            </a:r>
          </a:p>
          <a:p>
            <a:pPr lvl="0"/>
            <a:r>
              <a:rPr lang="tr-TR" sz="1600" dirty="0">
                <a:solidFill>
                  <a:prstClr val="black"/>
                </a:solidFill>
              </a:rPr>
              <a:t>  Bu reaktörlerden 5 adedi (</a:t>
            </a:r>
            <a:r>
              <a:rPr lang="tr-TR" sz="1600" dirty="0" err="1">
                <a:solidFill>
                  <a:prstClr val="black"/>
                </a:solidFill>
              </a:rPr>
              <a:t>Çhernobil</a:t>
            </a:r>
            <a:r>
              <a:rPr lang="tr-TR" sz="1600" dirty="0">
                <a:solidFill>
                  <a:prstClr val="black"/>
                </a:solidFill>
              </a:rPr>
              <a:t> ve </a:t>
            </a:r>
            <a:r>
              <a:rPr lang="tr-TR" sz="1600" dirty="0" err="1">
                <a:solidFill>
                  <a:prstClr val="black"/>
                </a:solidFill>
              </a:rPr>
              <a:t>Fukushima</a:t>
            </a:r>
            <a:r>
              <a:rPr lang="tr-TR" sz="1600" dirty="0">
                <a:solidFill>
                  <a:prstClr val="black"/>
                </a:solidFill>
              </a:rPr>
              <a:t>)  şu yahut bu şekilde büyük nükleer kaza </a:t>
            </a:r>
            <a:r>
              <a:rPr lang="tr-TR" sz="1600" dirty="0" smtClean="0">
                <a:solidFill>
                  <a:prstClr val="black"/>
                </a:solidFill>
              </a:rPr>
              <a:t>(INES 7 </a:t>
            </a:r>
            <a:r>
              <a:rPr lang="tr-TR" sz="1600" dirty="0">
                <a:solidFill>
                  <a:prstClr val="black"/>
                </a:solidFill>
              </a:rPr>
              <a:t>seviyesi) ile tarif edilen şekilde arızalanmıştır. Bu arıza olasılığın  nümerik ifadesi %0.8 </a:t>
            </a:r>
            <a:r>
              <a:rPr lang="tr-TR" sz="1600" dirty="0" err="1">
                <a:solidFill>
                  <a:prstClr val="black"/>
                </a:solidFill>
              </a:rPr>
              <a:t>dir</a:t>
            </a:r>
            <a:r>
              <a:rPr lang="tr-TR" sz="1600" dirty="0">
                <a:solidFill>
                  <a:prstClr val="black"/>
                </a:solidFill>
              </a:rPr>
              <a:t>. Yani %1’e yakın bir rakamdır. Bu rakama hasar dereceleri bilinmediğinden   daha düşük  seviyelerde arızalanan öteki reaktörler dahil değildir. Bu olasılık oranı  felaket niteliğindeki arızalar için çok yüksek bir olasılıktır. Başka hiçbir cins elektrik üretim tesisi bu kadar yüksek olasılıkla felaketlere neden olmamaktadır</a:t>
            </a:r>
            <a:r>
              <a:rPr lang="tr-TR" sz="1600" dirty="0" smtClean="0">
                <a:solidFill>
                  <a:prstClr val="black"/>
                </a:solidFill>
              </a:rPr>
              <a:t>.</a:t>
            </a:r>
            <a:endParaRPr lang="tr-TR" sz="1600" b="1" dirty="0" smtClean="0">
              <a:solidFill>
                <a:prstClr val="black"/>
              </a:solidFill>
            </a:endParaRPr>
          </a:p>
          <a:p>
            <a:endParaRPr lang="tr-TR" sz="2000" dirty="0"/>
          </a:p>
        </p:txBody>
      </p:sp>
    </p:spTree>
    <p:extLst>
      <p:ext uri="{BB962C8B-B14F-4D97-AF65-F5344CB8AC3E}">
        <p14:creationId xmlns:p14="http://schemas.microsoft.com/office/powerpoint/2010/main" val="22736929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268760"/>
            <a:ext cx="7992888" cy="2862322"/>
          </a:xfrm>
          <a:prstGeom prst="rect">
            <a:avLst/>
          </a:prstGeom>
        </p:spPr>
        <p:txBody>
          <a:bodyPr wrap="square">
            <a:spAutoFit/>
          </a:bodyPr>
          <a:lstStyle/>
          <a:p>
            <a:pPr lvl="0"/>
            <a:r>
              <a:rPr lang="tr-TR" sz="2000" dirty="0">
                <a:solidFill>
                  <a:prstClr val="black"/>
                </a:solidFill>
              </a:rPr>
              <a:t>Bir nükleer santralda meydana gelen kaza yüksek güç kaybı yanında uzun süreli üretim kayıplarını da beraberinde getirmektedir.</a:t>
            </a:r>
            <a:r>
              <a:rPr lang="tr-TR" sz="2000" dirty="0"/>
              <a:t> bir büyük kaza veya arıza durumunda yaratacağı çevre felaketi yanında  böyle bir kazaya uğrayan </a:t>
            </a:r>
            <a:r>
              <a:rPr lang="tr-TR" sz="2000" dirty="0" err="1"/>
              <a:t>NGS’lerin</a:t>
            </a:r>
            <a:r>
              <a:rPr lang="tr-TR" sz="2000" dirty="0"/>
              <a:t> onarılamaz olması nükleer santralların güvenilirliği ve sürekliliğini riske atmaktadır.</a:t>
            </a:r>
            <a:endParaRPr lang="tr-TR" sz="2000" dirty="0">
              <a:solidFill>
                <a:prstClr val="black"/>
              </a:solidFill>
            </a:endParaRPr>
          </a:p>
          <a:p>
            <a:pPr lvl="0"/>
            <a:r>
              <a:rPr lang="tr-TR" sz="2000" dirty="0">
                <a:solidFill>
                  <a:prstClr val="black"/>
                </a:solidFill>
              </a:rPr>
              <a:t>Örneğin </a:t>
            </a:r>
            <a:r>
              <a:rPr lang="tr-TR" sz="2000" dirty="0" err="1">
                <a:solidFill>
                  <a:prstClr val="black"/>
                </a:solidFill>
              </a:rPr>
              <a:t>Japonya!da</a:t>
            </a:r>
            <a:r>
              <a:rPr lang="tr-TR" sz="2000" dirty="0">
                <a:solidFill>
                  <a:prstClr val="black"/>
                </a:solidFill>
              </a:rPr>
              <a:t> meydana gelen </a:t>
            </a:r>
            <a:r>
              <a:rPr lang="tr-TR" sz="2000" dirty="0" err="1">
                <a:solidFill>
                  <a:prstClr val="black"/>
                </a:solidFill>
              </a:rPr>
              <a:t>Fukishima</a:t>
            </a:r>
            <a:r>
              <a:rPr lang="tr-TR" sz="2000" dirty="0">
                <a:solidFill>
                  <a:prstClr val="black"/>
                </a:solidFill>
              </a:rPr>
              <a:t> NGS felaketi sonrası Japonya tüm nükleer santrallarını kapatarak büyük bir arz kaybı yaşamıştır.</a:t>
            </a:r>
          </a:p>
          <a:p>
            <a:pPr lvl="0"/>
            <a:r>
              <a:rPr lang="tr-TR" sz="2000" dirty="0">
                <a:solidFill>
                  <a:prstClr val="black"/>
                </a:solidFill>
              </a:rPr>
              <a:t>Dolayısı ile nükleer santrallar kaza riski nedeni ile de arz güvenliği için tehlikedir</a:t>
            </a:r>
            <a:r>
              <a:rPr lang="tr-TR" sz="2000" dirty="0" smtClean="0">
                <a:solidFill>
                  <a:prstClr val="black"/>
                </a:solidFill>
              </a:rPr>
              <a:t>.</a:t>
            </a:r>
            <a:endParaRPr lang="en-US" sz="2000" dirty="0">
              <a:solidFill>
                <a:prstClr val="black"/>
              </a:solidFill>
            </a:endParaRPr>
          </a:p>
        </p:txBody>
      </p:sp>
    </p:spTree>
    <p:extLst>
      <p:ext uri="{BB962C8B-B14F-4D97-AF65-F5344CB8AC3E}">
        <p14:creationId xmlns:p14="http://schemas.microsoft.com/office/powerpoint/2010/main" val="2886295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2677656"/>
          </a:xfrm>
          <a:prstGeom prst="rect">
            <a:avLst/>
          </a:prstGeom>
        </p:spPr>
        <p:txBody>
          <a:bodyPr wrap="square">
            <a:spAutoFit/>
          </a:bodyPr>
          <a:lstStyle/>
          <a:p>
            <a:r>
              <a:rPr lang="tr-TR" sz="2400" dirty="0" smtClean="0"/>
              <a:t>4-</a:t>
            </a:r>
            <a:r>
              <a:rPr lang="tr-TR" sz="2400" b="1" dirty="0" smtClean="0"/>
              <a:t>Enerjide dışa bağımlılığın artması riski</a:t>
            </a:r>
            <a:r>
              <a:rPr lang="tr-TR" sz="2400" dirty="0" smtClean="0"/>
              <a:t>:</a:t>
            </a:r>
          </a:p>
          <a:p>
            <a:r>
              <a:rPr lang="tr-TR" sz="2400" dirty="0" smtClean="0"/>
              <a:t>Bilindiği gibi yurdumuzda nükleer yakıt tesisi yoktur ve </a:t>
            </a:r>
            <a:r>
              <a:rPr lang="tr-TR" sz="2400" dirty="0" err="1" smtClean="0"/>
              <a:t>Akkuyu</a:t>
            </a:r>
            <a:r>
              <a:rPr lang="tr-TR" sz="2400" dirty="0" smtClean="0"/>
              <a:t> </a:t>
            </a:r>
            <a:r>
              <a:rPr lang="tr-TR" sz="2400" dirty="0" err="1" smtClean="0"/>
              <a:t>NGS’nin</a:t>
            </a:r>
            <a:r>
              <a:rPr lang="tr-TR" sz="2400" dirty="0" smtClean="0"/>
              <a:t> yakıtı Rusya’dan getirilecektir.</a:t>
            </a:r>
          </a:p>
          <a:p>
            <a:r>
              <a:rPr lang="tr-TR" sz="2400" dirty="0" smtClean="0"/>
              <a:t>Bu da yakıt açısından nükleer santralı tamamen dışa bağımlı hale </a:t>
            </a:r>
            <a:r>
              <a:rPr lang="tr-TR" sz="2400" dirty="0" err="1" smtClean="0"/>
              <a:t>getirmektedir.Olası</a:t>
            </a:r>
            <a:r>
              <a:rPr lang="tr-TR" sz="2400" dirty="0" smtClean="0"/>
              <a:t> bir siyasi veya ticari sorunda Rusya’nın yakıt göndermemesi halinde </a:t>
            </a:r>
            <a:r>
              <a:rPr lang="tr-TR" sz="2400" dirty="0" err="1" smtClean="0"/>
              <a:t>Akkuyu</a:t>
            </a:r>
            <a:r>
              <a:rPr lang="tr-TR" sz="2400" dirty="0" smtClean="0"/>
              <a:t> NGS çalışamaz duruma gelecektir. </a:t>
            </a:r>
            <a:endParaRPr lang="tr-TR" sz="2400" dirty="0"/>
          </a:p>
        </p:txBody>
      </p:sp>
    </p:spTree>
    <p:extLst>
      <p:ext uri="{BB962C8B-B14F-4D97-AF65-F5344CB8AC3E}">
        <p14:creationId xmlns:p14="http://schemas.microsoft.com/office/powerpoint/2010/main" val="40436316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4524315"/>
          </a:xfrm>
          <a:prstGeom prst="rect">
            <a:avLst/>
          </a:prstGeom>
        </p:spPr>
        <p:txBody>
          <a:bodyPr wrap="square">
            <a:spAutoFit/>
          </a:bodyPr>
          <a:lstStyle/>
          <a:p>
            <a:r>
              <a:rPr lang="tr-TR" sz="2400" dirty="0"/>
              <a:t>5</a:t>
            </a:r>
            <a:r>
              <a:rPr lang="tr-TR" sz="2400" dirty="0" smtClean="0"/>
              <a:t>-</a:t>
            </a:r>
            <a:r>
              <a:rPr lang="tr-TR" sz="2400" b="1" dirty="0" smtClean="0"/>
              <a:t>Enerji ödemeleri nedeni ile dış açığın artması riski</a:t>
            </a:r>
            <a:r>
              <a:rPr lang="tr-TR" sz="2400" dirty="0" smtClean="0"/>
              <a:t>:</a:t>
            </a:r>
          </a:p>
          <a:p>
            <a:r>
              <a:rPr lang="tr-TR" sz="2400" dirty="0" smtClean="0"/>
              <a:t>Aşağıdaki tabloda görüleceği üzere </a:t>
            </a:r>
            <a:r>
              <a:rPr lang="tr-TR" sz="2400" dirty="0" err="1" smtClean="0"/>
              <a:t>Akkuyu</a:t>
            </a:r>
            <a:r>
              <a:rPr lang="tr-TR" sz="2400" dirty="0" smtClean="0"/>
              <a:t> </a:t>
            </a:r>
            <a:r>
              <a:rPr lang="tr-TR" sz="2400" dirty="0" err="1" smtClean="0"/>
              <a:t>NGS’nin</a:t>
            </a:r>
            <a:r>
              <a:rPr lang="tr-TR" sz="2400" dirty="0" smtClean="0"/>
              <a:t> 40 </a:t>
            </a:r>
            <a:r>
              <a:rPr lang="tr-TR" sz="2400" dirty="0" err="1" smtClean="0"/>
              <a:t>yılllık</a:t>
            </a:r>
            <a:r>
              <a:rPr lang="tr-TR" sz="2400" dirty="0" smtClean="0"/>
              <a:t> ömründe üreteceği enerjiye karşılık Devletin ve piyasanın ödeyeceği miktar 98.7 milyar Dolar civarındadır. Bu bedelin işletme giderleri olan küçük bir kısmı hariç tamamı yurt dışına transfer edilecektir. Yani </a:t>
            </a:r>
            <a:r>
              <a:rPr lang="tr-TR" sz="2400" dirty="0" err="1" smtClean="0"/>
              <a:t>Akkuyu</a:t>
            </a:r>
            <a:r>
              <a:rPr lang="tr-TR" sz="2400" dirty="0" smtClean="0"/>
              <a:t> </a:t>
            </a:r>
            <a:r>
              <a:rPr lang="tr-TR" sz="2400" dirty="0" err="1" smtClean="0"/>
              <a:t>NGS’den</a:t>
            </a:r>
            <a:r>
              <a:rPr lang="tr-TR" sz="2400" dirty="0" smtClean="0"/>
              <a:t> alınan elektrik bir nevi ithal elektrik gibi kabul edilebilir. Bu ise bugün Türkiye’nin önemli ekonomik sorunlarından biri olan enerji nedeni ile dış açığın artması sorununu daha da içinden çıkılmaz bir hale getirecektir.</a:t>
            </a:r>
            <a:endParaRPr lang="tr-TR" sz="2400" dirty="0"/>
          </a:p>
        </p:txBody>
      </p:sp>
    </p:spTree>
    <p:extLst>
      <p:ext uri="{BB962C8B-B14F-4D97-AF65-F5344CB8AC3E}">
        <p14:creationId xmlns:p14="http://schemas.microsoft.com/office/powerpoint/2010/main" val="2123706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836712"/>
            <a:ext cx="7992888" cy="2031325"/>
          </a:xfrm>
          <a:prstGeom prst="rect">
            <a:avLst/>
          </a:prstGeom>
        </p:spPr>
        <p:txBody>
          <a:bodyPr wrap="square">
            <a:spAutoFit/>
          </a:bodyPr>
          <a:lstStyle/>
          <a:p>
            <a:r>
              <a:rPr lang="tr-TR" b="1" dirty="0" err="1" smtClean="0">
                <a:solidFill>
                  <a:prstClr val="black"/>
                </a:solidFill>
              </a:rPr>
              <a:t>Akkuyu</a:t>
            </a:r>
            <a:r>
              <a:rPr lang="tr-TR" b="1" dirty="0" smtClean="0">
                <a:solidFill>
                  <a:prstClr val="black"/>
                </a:solidFill>
              </a:rPr>
              <a:t> ve Sinop Nükleer santrallarına verilen alım garantileri sonucunda eğer yapımcı şirketler tarafından ifade edilen kapasite ile çalışırlar ise Devletten alım garantileri bedeli olarak tahsil edecekleri ve piyasa fiyatları ile piyasaya satacağı elektrikten elde edeceği gelir tablosu şöyledir.(Piyasa fiyatı 50 USD/MWH olarak bugünkü fiyatların biraz üzerinde kabul edilmiştir).</a:t>
            </a:r>
          </a:p>
          <a:p>
            <a:endParaRPr lang="tr-TR" b="1" dirty="0" smtClean="0">
              <a:solidFill>
                <a:prstClr val="black"/>
              </a:solidFill>
            </a:endParaRPr>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144015842"/>
              </p:ext>
            </p:extLst>
          </p:nvPr>
        </p:nvGraphicFramePr>
        <p:xfrm>
          <a:off x="755577" y="2708920"/>
          <a:ext cx="7552319" cy="3486063"/>
        </p:xfrm>
        <a:graphic>
          <a:graphicData uri="http://schemas.openxmlformats.org/drawingml/2006/table">
            <a:tbl>
              <a:tblPr/>
              <a:tblGrid>
                <a:gridCol w="342694"/>
                <a:gridCol w="270183"/>
                <a:gridCol w="467243"/>
                <a:gridCol w="416185"/>
                <a:gridCol w="533256"/>
                <a:gridCol w="527924"/>
                <a:gridCol w="383945"/>
                <a:gridCol w="82906"/>
                <a:gridCol w="336589"/>
                <a:gridCol w="95459"/>
                <a:gridCol w="837740"/>
                <a:gridCol w="762556"/>
                <a:gridCol w="696788"/>
                <a:gridCol w="703898"/>
                <a:gridCol w="1094953"/>
              </a:tblGrid>
              <a:tr h="1194755">
                <a:tc>
                  <a:txBody>
                    <a:bodyPr/>
                    <a:lstStyle/>
                    <a:p>
                      <a:pPr algn="ctr" fontAlgn="ctr"/>
                      <a:r>
                        <a:rPr lang="tr-TR" sz="600" b="1" i="0" u="none" strike="noStrike" dirty="0">
                          <a:effectLst/>
                          <a:latin typeface="Arial"/>
                        </a:rPr>
                        <a:t>NGS ADI</a:t>
                      </a:r>
                    </a:p>
                  </a:txBody>
                  <a:tcPr marL="5338" marR="5338" marT="53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GÜÇ (MW)</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KAPASİTE FAKTÖRÜ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YILLIK ÜRETİM (MWH)</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ALIM GARANTİ EDİLEN ÜRETİM(MWH)</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PİYASAYA SATILACAK ÜRETİM (MWH)</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tr-TR" sz="600" b="1" i="0" u="none" strike="noStrike" dirty="0">
                          <a:effectLst/>
                          <a:latin typeface="Arial"/>
                        </a:rPr>
                        <a:t>ALIM GARANTİ FİYATI (USD/MWH)</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ctr" fontAlgn="ctr"/>
                      <a:endParaRPr lang="tr-TR" sz="600" b="1"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tr-TR" sz="600" b="1" i="0" u="none" strike="noStrike">
                          <a:effectLst/>
                          <a:latin typeface="Arial"/>
                        </a:rPr>
                        <a:t>PİYASA FİYATI (USD/MWH)</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ctr" fontAlgn="ctr"/>
                      <a:endParaRPr lang="sv-SE" sz="600" b="1"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sv-SE" sz="600" b="1" i="0" u="none" strike="noStrike">
                          <a:effectLst/>
                          <a:latin typeface="Arial"/>
                        </a:rPr>
                        <a:t>YILLIK MTOPLAM SATIŞ TUTARI (USD)</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15 YILDA ÖDENECEK TUTAR (USD)</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SONRAKİ 5 YILDA ÖDENECEK (USD)</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SONRAKİ 20 YILDA ÖDENECEK</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600" b="1" i="0" u="none" strike="noStrike">
                          <a:effectLst/>
                          <a:latin typeface="Arial"/>
                        </a:rPr>
                        <a:t>TOPLAM 40 YILDA ÖDENECEK (USD)</a:t>
                      </a:r>
                    </a:p>
                  </a:txBody>
                  <a:tcPr marL="5338" marR="5338" marT="53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486176">
                <a:tc>
                  <a:txBody>
                    <a:bodyPr/>
                    <a:lstStyle/>
                    <a:p>
                      <a:pPr algn="ctr" fontAlgn="ctr"/>
                      <a:r>
                        <a:rPr lang="tr-TR" sz="600" b="1" i="0" u="none" strike="noStrike">
                          <a:effectLst/>
                          <a:latin typeface="Arial"/>
                        </a:rPr>
                        <a:t>AKKUYU</a:t>
                      </a:r>
                    </a:p>
                  </a:txBody>
                  <a:tcPr marL="5338" marR="5338" marT="53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4800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0,92</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38.684.160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dirty="0">
                          <a:effectLst/>
                          <a:latin typeface="Arial"/>
                        </a:rPr>
                        <a:t>19.342.080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19.342.080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tr-TR" sz="600" b="0" i="0" u="none" strike="noStrike">
                          <a:effectLst/>
                          <a:latin typeface="Arial"/>
                        </a:rPr>
                        <a:t>123,50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pPr algn="ctr" fontAlgn="ctr"/>
                      <a:endParaRPr lang="tr-TR" sz="600" b="0"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tr-TR" sz="600" b="0" i="0" u="none" strike="noStrike">
                          <a:effectLst/>
                          <a:latin typeface="Arial"/>
                        </a:rPr>
                        <a:t>50,00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pPr algn="ctr" fontAlgn="ctr"/>
                      <a:endParaRPr lang="tr-TR" sz="600" b="0" i="0" u="none" strike="noStrike" dirty="0">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dirty="0">
                          <a:effectLst/>
                          <a:latin typeface="Arial"/>
                        </a:rPr>
                        <a:t>3.355.850.880,00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50.337.763.200,00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9.671.040.000,00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38.684.160.000,00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dirty="0">
                          <a:effectLst/>
                          <a:latin typeface="Arial"/>
                        </a:rPr>
                        <a:t>98.692.963.200,00</a:t>
                      </a:r>
                    </a:p>
                  </a:txBody>
                  <a:tcPr marL="5338" marR="5338" marT="53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49983">
                <a:tc>
                  <a:txBody>
                    <a:bodyPr/>
                    <a:lstStyle/>
                    <a:p>
                      <a:pPr algn="ctr" fontAlgn="ctr"/>
                      <a:r>
                        <a:rPr lang="tr-TR" sz="600" b="1" i="0" u="none" strike="noStrike">
                          <a:effectLst/>
                          <a:latin typeface="Arial"/>
                        </a:rPr>
                        <a:t>SİNOP</a:t>
                      </a:r>
                    </a:p>
                  </a:txBody>
                  <a:tcPr marL="5338" marR="5338" marT="53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4480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0,9</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35.320.320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35.320.320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0</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tr-TR" sz="600" b="0" i="0" u="none" strike="noStrike">
                          <a:effectLst/>
                          <a:latin typeface="Arial"/>
                        </a:rPr>
                        <a:t>115,50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pPr algn="ctr" fontAlgn="ctr"/>
                      <a:endParaRPr lang="tr-TR" sz="600" b="0"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tr-TR" sz="600" b="0" i="0" u="none" strike="noStrike">
                          <a:effectLst/>
                          <a:latin typeface="Arial"/>
                        </a:rPr>
                        <a:t>50,00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pPr algn="ctr" fontAlgn="ctr"/>
                      <a:endParaRPr lang="tr-TR" sz="600" b="0"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4.079.496.960,00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61.192.454.400,00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20.397.484.800,00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35.320.320.000,00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600" b="0" i="0" u="none" strike="noStrike">
                          <a:effectLst/>
                          <a:latin typeface="Arial"/>
                        </a:rPr>
                        <a:t>116.910.259.200,00</a:t>
                      </a:r>
                    </a:p>
                  </a:txBody>
                  <a:tcPr marL="5338" marR="5338" marT="53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89349">
                <a:tc>
                  <a:txBody>
                    <a:bodyPr/>
                    <a:lstStyle/>
                    <a:p>
                      <a:pPr algn="ctr" fontAlgn="ctr"/>
                      <a:r>
                        <a:rPr lang="tr-TR" sz="600" b="0" i="0" u="none" strike="noStrike">
                          <a:effectLst/>
                          <a:latin typeface="Arial"/>
                        </a:rPr>
                        <a:t> </a:t>
                      </a:r>
                    </a:p>
                  </a:txBody>
                  <a:tcPr marL="5338" marR="5338" marT="53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tr-TR" sz="600" b="1" i="0" u="none" strike="noStrike">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TOPLAM</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tr-TR" sz="700" b="1" i="0" u="none" strike="noStrike" dirty="0">
                        <a:effectLst/>
                        <a:latin typeface="Arial"/>
                      </a:endParaRP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fontAlgn="ctr"/>
                      <a:r>
                        <a:rPr lang="tr-TR" sz="700" b="1" i="0" u="none" strike="noStrike" dirty="0">
                          <a:effectLst/>
                          <a:latin typeface="Arial"/>
                        </a:rPr>
                        <a:t>7.435.347.840,00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5338" marR="5338" marT="5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215.603.222.400,00</a:t>
                      </a:r>
                    </a:p>
                  </a:txBody>
                  <a:tcPr marL="5338" marR="5338" marT="53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r>
              <a:tr h="249983">
                <a:tc>
                  <a:txBody>
                    <a:bodyPr/>
                    <a:lstStyle/>
                    <a:p>
                      <a:pPr algn="l" fontAlgn="b"/>
                      <a:endParaRPr lang="tr-TR" sz="600" b="0" i="0" u="none" strike="noStrike" dirty="0">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endParaRPr lang="tr-T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b"/>
                      <a:endParaRPr lang="tr-TR" sz="600" b="0" i="0" u="none" strike="noStrike" dirty="0">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endParaRPr lang="tr-T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tr-TR" sz="600" b="0" i="0" u="none" strike="noStrike" dirty="0">
                        <a:effectLst/>
                        <a:latin typeface="Arial"/>
                      </a:endParaRPr>
                    </a:p>
                  </a:txBody>
                  <a:tcPr marL="5338" marR="5338" marT="5338" marB="0" anchor="b">
                    <a:lnL>
                      <a:noFill/>
                    </a:lnL>
                    <a:lnR>
                      <a:noFill/>
                    </a:lnR>
                    <a:lnT w="25400" cap="flat" cmpd="dbl" algn="ctr">
                      <a:solidFill>
                        <a:srgbClr val="000000"/>
                      </a:solidFill>
                      <a:prstDash val="solid"/>
                      <a:round/>
                      <a:headEnd type="none" w="med" len="med"/>
                      <a:tailEnd type="none" w="med" len="med"/>
                    </a:lnT>
                    <a:lnB>
                      <a:noFill/>
                    </a:lnB>
                  </a:tcPr>
                </a:tc>
              </a:tr>
              <a:tr h="249983">
                <a:tc gridSpan="12">
                  <a:txBody>
                    <a:bodyPr/>
                    <a:lstStyle/>
                    <a:p>
                      <a:pPr algn="l" fontAlgn="b"/>
                      <a:r>
                        <a:rPr lang="tr-TR" sz="600" b="0" i="0" u="none" strike="noStrike">
                          <a:effectLst/>
                          <a:latin typeface="Arial"/>
                        </a:rPr>
                        <a:t>KABULLER: 1-SİNOP NGS'nin 10.80 cent/kwh artı yakıt bedeli olarak belirtilen birim fiyatına yakıt bedeli olarak 0.75 cent/kwh olarak eklenmiştir</a:t>
                      </a:r>
                    </a:p>
                  </a:txBody>
                  <a:tcPr marL="5338" marR="5338" marT="533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r>
              <a:tr h="249983">
                <a:tc gridSpan="6">
                  <a:txBody>
                    <a:bodyPr/>
                    <a:lstStyle/>
                    <a:p>
                      <a:pPr algn="l" fontAlgn="b"/>
                      <a:r>
                        <a:rPr lang="tr-TR" sz="600" b="0" i="0" u="none" strike="noStrike">
                          <a:effectLst/>
                          <a:latin typeface="Arial"/>
                        </a:rPr>
                        <a:t>                   2-Piyasa satış fiyatı 5 cent/kwh olarak varsayılmıştır.</a:t>
                      </a:r>
                    </a:p>
                  </a:txBody>
                  <a:tcPr marL="5338" marR="5338" marT="533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gridSpan="2">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hMerge="1">
                  <a:txBody>
                    <a:bodyPr/>
                    <a:lstStyle/>
                    <a:p>
                      <a:endParaRPr lang="tr-TR"/>
                    </a:p>
                  </a:txBody>
                  <a:tcPr/>
                </a:tc>
                <a:tc gridSpan="2">
                  <a:txBody>
                    <a:bodyPr/>
                    <a:lstStyle/>
                    <a:p>
                      <a:pPr algn="l" fontAlgn="b"/>
                      <a:endParaRPr lang="tr-TR" sz="600" b="0" i="0" u="none" strike="noStrike" dirty="0">
                        <a:effectLst/>
                        <a:latin typeface="Arial"/>
                      </a:endParaRPr>
                    </a:p>
                  </a:txBody>
                  <a:tcPr marL="5338" marR="5338" marT="5338" marB="0" anchor="b">
                    <a:lnL>
                      <a:noFill/>
                    </a:lnL>
                    <a:lnR>
                      <a:noFill/>
                    </a:lnR>
                    <a:lnT>
                      <a:noFill/>
                    </a:lnT>
                    <a:lnB>
                      <a:noFill/>
                    </a:lnB>
                  </a:tcPr>
                </a:tc>
                <a:tc hMerge="1">
                  <a:txBody>
                    <a:bodyPr/>
                    <a:lstStyle/>
                    <a:p>
                      <a:endParaRPr lang="tr-TR"/>
                    </a:p>
                  </a:txBody>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r>
              <a:tr h="486176">
                <a:tc gridSpan="7">
                  <a:txBody>
                    <a:bodyPr/>
                    <a:lstStyle/>
                    <a:p>
                      <a:pPr algn="l" fontAlgn="b"/>
                      <a:r>
                        <a:rPr lang="tr-TR" sz="600" b="0" i="0" u="none" strike="noStrike">
                          <a:effectLst/>
                          <a:latin typeface="Arial"/>
                        </a:rPr>
                        <a:t>                   3-Şirketlerin ilk yıllardaki yüksek fiyat uygulama opsiyonları dikkate alınmamıştır.</a:t>
                      </a:r>
                    </a:p>
                  </a:txBody>
                  <a:tcPr marL="5338" marR="5338" marT="533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hMerge="1">
                  <a:txBody>
                    <a:bodyPr/>
                    <a:lstStyle/>
                    <a:p>
                      <a:endParaRPr lang="tr-TR"/>
                    </a:p>
                  </a:txBody>
                  <a:tcPr/>
                </a:tc>
                <a:tc gridSpan="2">
                  <a:txBody>
                    <a:bodyPr/>
                    <a:lstStyle/>
                    <a:p>
                      <a:pPr algn="l" fontAlgn="b"/>
                      <a:endParaRPr lang="tr-TR" sz="600" b="0" i="0" u="none" strike="noStrike" dirty="0">
                        <a:effectLst/>
                        <a:latin typeface="Arial"/>
                      </a:endParaRPr>
                    </a:p>
                  </a:txBody>
                  <a:tcPr marL="5338" marR="5338" marT="5338" marB="0" anchor="b">
                    <a:lnL>
                      <a:noFill/>
                    </a:lnL>
                    <a:lnR>
                      <a:noFill/>
                    </a:lnR>
                    <a:lnT>
                      <a:noFill/>
                    </a:lnT>
                    <a:lnB>
                      <a:noFill/>
                    </a:lnB>
                  </a:tcPr>
                </a:tc>
                <a:tc hMerge="1">
                  <a:txBody>
                    <a:bodyPr/>
                    <a:lstStyle/>
                    <a:p>
                      <a:endParaRPr lang="tr-TR"/>
                    </a:p>
                  </a:txBody>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a:effectLst/>
                        <a:latin typeface="Arial"/>
                      </a:endParaRPr>
                    </a:p>
                  </a:txBody>
                  <a:tcPr marL="5338" marR="5338" marT="5338" marB="0" anchor="b">
                    <a:lnL>
                      <a:noFill/>
                    </a:lnL>
                    <a:lnR>
                      <a:noFill/>
                    </a:lnR>
                    <a:lnT>
                      <a:noFill/>
                    </a:lnT>
                    <a:lnB>
                      <a:noFill/>
                    </a:lnB>
                  </a:tcPr>
                </a:tc>
                <a:tc>
                  <a:txBody>
                    <a:bodyPr/>
                    <a:lstStyle/>
                    <a:p>
                      <a:pPr algn="l" fontAlgn="b"/>
                      <a:endParaRPr lang="tr-TR" sz="600" b="0" i="0" u="none" strike="noStrike" dirty="0">
                        <a:effectLst/>
                        <a:latin typeface="Arial"/>
                      </a:endParaRPr>
                    </a:p>
                  </a:txBody>
                  <a:tcPr marL="5338" marR="5338" marT="5338" marB="0" anchor="b">
                    <a:lnL>
                      <a:noFill/>
                    </a:lnL>
                    <a:lnR>
                      <a:noFill/>
                    </a:lnR>
                    <a:lnT>
                      <a:noFill/>
                    </a:lnT>
                    <a:lnB>
                      <a:noFill/>
                    </a:lnB>
                  </a:tcPr>
                </a:tc>
              </a:tr>
            </a:tbl>
          </a:graphicData>
        </a:graphic>
      </p:graphicFrame>
    </p:spTree>
    <p:extLst>
      <p:ext uri="{BB962C8B-B14F-4D97-AF65-F5344CB8AC3E}">
        <p14:creationId xmlns:p14="http://schemas.microsoft.com/office/powerpoint/2010/main" val="42826977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124744"/>
            <a:ext cx="7200800" cy="4247317"/>
          </a:xfrm>
          <a:prstGeom prst="rect">
            <a:avLst/>
          </a:prstGeom>
        </p:spPr>
        <p:txBody>
          <a:bodyPr wrap="square">
            <a:spAutoFit/>
          </a:bodyPr>
          <a:lstStyle/>
          <a:p>
            <a:r>
              <a:rPr lang="tr-TR" b="1" dirty="0" smtClean="0">
                <a:solidFill>
                  <a:prstClr val="black"/>
                </a:solidFill>
              </a:rPr>
              <a:t>Bu tabloyu dikkate alarak başka  bir karşılaştırma yapar isek Türkiye’nin elektrik üretimi  birincil kaynak açısından nükleer santralların nasıl bir etki yaptığını görebileceğiz. Tabloda görüldüğü üzere nükleer santrallar devreye alınır ise ilk 15-20 yılda üretecekleri elektriğe karşı yılda 7.4 milyar Dolar devletten ödeme alacaklar ve buna karşılık 74 milyar </a:t>
            </a:r>
            <a:r>
              <a:rPr lang="tr-TR" b="1" dirty="0" err="1" smtClean="0">
                <a:solidFill>
                  <a:prstClr val="black"/>
                </a:solidFill>
              </a:rPr>
              <a:t>kwh</a:t>
            </a:r>
            <a:r>
              <a:rPr lang="tr-TR" b="1" dirty="0" smtClean="0">
                <a:solidFill>
                  <a:prstClr val="black"/>
                </a:solidFill>
              </a:rPr>
              <a:t> elektrik üretecekler. Bugün Türkiye’de üretim yapan doğalgaz santrallarının mevcut teknolojileri ile ürettikleri elektrik ve tükettikleri doğalgaz miktarları TEİAŞ’ın aşağıdaki verisinde yer alıyor. 2017 yılında yaklaşık 23 milyar m3 doğalgaz tüketimine karşılık 110 milyar  </a:t>
            </a:r>
            <a:r>
              <a:rPr lang="tr-TR" b="1" dirty="0" err="1" smtClean="0">
                <a:solidFill>
                  <a:prstClr val="black"/>
                </a:solidFill>
              </a:rPr>
              <a:t>kwh</a:t>
            </a:r>
            <a:r>
              <a:rPr lang="tr-TR" b="1" dirty="0" smtClean="0">
                <a:solidFill>
                  <a:prstClr val="black"/>
                </a:solidFill>
              </a:rPr>
              <a:t> elektrik üretilmiş. Doğalgazın 1000 m3’ünün fiyatı 325 USD olarak kabul edilirse doğalgaza ödenen bedel 7.5 milyar USD olmaktadır. Bu durumda nükleer santrallarda üretilecek 74 milyar </a:t>
            </a:r>
            <a:r>
              <a:rPr lang="tr-TR" b="1" dirty="0" err="1" smtClean="0">
                <a:solidFill>
                  <a:prstClr val="black"/>
                </a:solidFill>
              </a:rPr>
              <a:t>kwh</a:t>
            </a:r>
            <a:r>
              <a:rPr lang="tr-TR" b="1" dirty="0" smtClean="0">
                <a:solidFill>
                  <a:prstClr val="black"/>
                </a:solidFill>
              </a:rPr>
              <a:t> elektrik için ödenen bedel ile doğalgaz ithal edilmesi durumunda 110 milyar </a:t>
            </a:r>
            <a:r>
              <a:rPr lang="tr-TR" b="1" dirty="0" err="1" smtClean="0">
                <a:solidFill>
                  <a:prstClr val="black"/>
                </a:solidFill>
              </a:rPr>
              <a:t>kwh</a:t>
            </a:r>
            <a:r>
              <a:rPr lang="tr-TR" b="1" dirty="0" smtClean="0">
                <a:solidFill>
                  <a:prstClr val="black"/>
                </a:solidFill>
              </a:rPr>
              <a:t> dan daha fazla elektrik üretimi yapılabilmektedir yani yaklaşık %48.5 oranında daha fazla. </a:t>
            </a:r>
            <a:endParaRPr lang="tr-TR" dirty="0"/>
          </a:p>
        </p:txBody>
      </p:sp>
    </p:spTree>
    <p:extLst>
      <p:ext uri="{BB962C8B-B14F-4D97-AF65-F5344CB8AC3E}">
        <p14:creationId xmlns:p14="http://schemas.microsoft.com/office/powerpoint/2010/main" val="1459095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605685108"/>
              </p:ext>
            </p:extLst>
          </p:nvPr>
        </p:nvGraphicFramePr>
        <p:xfrm>
          <a:off x="827584" y="682574"/>
          <a:ext cx="7290449" cy="5266705"/>
        </p:xfrm>
        <a:graphic>
          <a:graphicData uri="http://schemas.openxmlformats.org/drawingml/2006/table">
            <a:tbl>
              <a:tblPr/>
              <a:tblGrid>
                <a:gridCol w="279490"/>
                <a:gridCol w="555591"/>
                <a:gridCol w="548816"/>
                <a:gridCol w="392979"/>
                <a:gridCol w="365878"/>
                <a:gridCol w="365878"/>
                <a:gridCol w="474286"/>
                <a:gridCol w="372653"/>
                <a:gridCol w="360796"/>
                <a:gridCol w="399756"/>
                <a:gridCol w="462428"/>
                <a:gridCol w="650449"/>
                <a:gridCol w="352327"/>
                <a:gridCol w="365878"/>
                <a:gridCol w="503081"/>
                <a:gridCol w="332000"/>
                <a:gridCol w="508163"/>
              </a:tblGrid>
              <a:tr h="142095">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tcPr>
                </a:tc>
              </a:tr>
              <a:tr h="136683">
                <a:tc>
                  <a:txBody>
                    <a:bodyPr/>
                    <a:lstStyle/>
                    <a:p>
                      <a:pPr algn="l" fontAlgn="b"/>
                      <a:r>
                        <a:rPr lang="tr-TR" sz="6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7DEE8"/>
                    </a:solidFill>
                  </a:tcPr>
                </a:tc>
              </a:tr>
              <a:tr h="171723">
                <a:tc gridSpan="17">
                  <a:txBody>
                    <a:bodyPr/>
                    <a:lstStyle/>
                    <a:p>
                      <a:pPr algn="ctr" fontAlgn="b"/>
                      <a:r>
                        <a:rPr lang="tr-TR" sz="800" b="1" i="0" u="none" strike="noStrike">
                          <a:effectLst/>
                          <a:latin typeface="Arial Tur"/>
                        </a:rPr>
                        <a:t>TÜRKİYE  ELEKTRİK  ENERJİSİ  ÜRETİMİNİN  BİRİNCİL  ENERJİ  KAYNAKLARINA  GÖRE</a:t>
                      </a:r>
                    </a:p>
                  </a:txBody>
                  <a:tcPr marL="5001" marR="5001" marT="5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723">
                <a:tc gridSpan="17">
                  <a:txBody>
                    <a:bodyPr/>
                    <a:lstStyle/>
                    <a:p>
                      <a:pPr algn="ctr" fontAlgn="b"/>
                      <a:r>
                        <a:rPr lang="tr-TR" sz="800" b="1" i="0" u="none" strike="noStrike">
                          <a:effectLst/>
                          <a:latin typeface="Arial Tur"/>
                        </a:rPr>
                        <a:t>YILLAR  İTİBARİYLE  GELİŞİMİ (2000-2017)</a:t>
                      </a:r>
                    </a:p>
                  </a:txBody>
                  <a:tcPr marL="5001" marR="5001" marT="5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1103">
                <a:tc gridSpan="17">
                  <a:txBody>
                    <a:bodyPr/>
                    <a:lstStyle/>
                    <a:p>
                      <a:pPr algn="ctr" fontAlgn="b"/>
                      <a:r>
                        <a:rPr lang="en-US" sz="700" b="0" i="1" u="none" strike="noStrike">
                          <a:effectLst/>
                          <a:latin typeface="Arial Tur"/>
                        </a:rPr>
                        <a:t>ANNUAL DEVELOPMENT OF TURKEY'S ELECTRICITY GENERATION BY PRIMARY ENERGY RESOURCES</a:t>
                      </a:r>
                    </a:p>
                  </a:txBody>
                  <a:tcPr marL="5001" marR="5001" marT="5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6683">
                <a:tc>
                  <a:txBody>
                    <a:bodyPr/>
                    <a:lstStyle/>
                    <a:p>
                      <a:pPr algn="l" fontAlgn="b"/>
                      <a:r>
                        <a:rPr lang="tr-TR" sz="6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tr-TR" sz="600" b="1" i="0" u="none" strike="noStrike">
                          <a:effectLst/>
                          <a:latin typeface="Arial Tur"/>
                        </a:rPr>
                        <a:t> </a:t>
                      </a:r>
                    </a:p>
                  </a:txBody>
                  <a:tcPr marL="5001" marR="5001" marT="50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7DEE8"/>
                    </a:solidFill>
                  </a:tcPr>
                </a:tc>
              </a:tr>
              <a:tr h="136683">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1"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r" fontAlgn="b"/>
                      <a:r>
                        <a:rPr lang="tr-TR" sz="600" b="1" i="0" u="none" strike="noStrike">
                          <a:effectLst/>
                          <a:latin typeface="Arial Tur"/>
                        </a:rPr>
                        <a:t>     Birim(Unit) : GWh</a:t>
                      </a:r>
                    </a:p>
                  </a:txBody>
                  <a:tcPr marL="5001" marR="5001" marT="50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21796">
                <a:tc>
                  <a:txBody>
                    <a:bodyPr/>
                    <a:lstStyle/>
                    <a:p>
                      <a:pPr algn="l" fontAlgn="b"/>
                      <a:r>
                        <a:rPr lang="tr-TR" sz="5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gridSpan="5">
                  <a:txBody>
                    <a:bodyPr/>
                    <a:lstStyle/>
                    <a:p>
                      <a:pPr algn="ctr"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r>
              <a:tr h="121796">
                <a:tc>
                  <a:txBody>
                    <a:bodyPr/>
                    <a:lstStyle/>
                    <a:p>
                      <a:pPr algn="l" fontAlgn="b"/>
                      <a:r>
                        <a:rPr lang="tr-TR" sz="5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1" i="0" u="none" strike="noStrike">
                          <a:effectLst/>
                          <a:latin typeface="Arial Tur"/>
                        </a:rPr>
                        <a:t> </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30367">
                <a:tc>
                  <a:txBody>
                    <a:bodyPr/>
                    <a:lstStyle/>
                    <a:p>
                      <a:pPr algn="l" fontAlgn="b"/>
                      <a:r>
                        <a:rPr lang="tr-TR" sz="5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gridSpan="5">
                  <a:txBody>
                    <a:bodyPr/>
                    <a:lstStyle/>
                    <a:p>
                      <a:pPr algn="ctr" fontAlgn="b"/>
                      <a:r>
                        <a:rPr lang="tr-TR" sz="500" b="0" i="1" u="none" strike="noStrike">
                          <a:effectLst/>
                          <a:latin typeface="Arial Tur"/>
                        </a:rPr>
                        <a:t> </a:t>
                      </a:r>
                    </a:p>
                  </a:txBody>
                  <a:tcPr marL="5001" marR="5001" marT="5001" marB="0" anchor="b">
                    <a:lnL>
                      <a:noFill/>
                    </a:lnL>
                    <a:lnR>
                      <a:noFill/>
                    </a:lnR>
                    <a:lnT>
                      <a:noFill/>
                    </a:lnT>
                    <a:lnB>
                      <a:noFill/>
                    </a:lnB>
                    <a:solidFill>
                      <a:srgbClr val="DAEEF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15030">
                <a:tc>
                  <a:txBody>
                    <a:bodyPr/>
                    <a:lstStyle/>
                    <a:p>
                      <a:pPr algn="ctr" fontAlgn="b"/>
                      <a:r>
                        <a:rPr lang="tr-TR" sz="500" b="1" i="0" u="none" strike="noStrike">
                          <a:effectLst/>
                          <a:latin typeface="Arial Tur"/>
                        </a:rPr>
                        <a:t> </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1" i="0" u="none" strike="noStrike">
                          <a:effectLst/>
                          <a:latin typeface="Arial Tur"/>
                        </a:rPr>
                        <a:t>TAŞKÖMÜRÜ</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gridSpan="5">
                  <a:txBody>
                    <a:bodyPr/>
                    <a:lstStyle/>
                    <a:p>
                      <a:pPr algn="ctr" fontAlgn="b"/>
                      <a:r>
                        <a:rPr lang="tr-TR" sz="500" b="0" i="1" u="none" strike="noStrike">
                          <a:effectLst/>
                          <a:latin typeface="Arial Tur"/>
                        </a:rPr>
                        <a:t> </a:t>
                      </a:r>
                    </a:p>
                  </a:txBody>
                  <a:tcPr marL="5001" marR="5001" marT="5001" marB="0" anchor="b">
                    <a:lnL>
                      <a:noFill/>
                    </a:lnL>
                    <a:lnR>
                      <a:noFill/>
                    </a:lnR>
                    <a:lnT>
                      <a:noFill/>
                    </a:lnT>
                    <a:lnB>
                      <a:noFill/>
                    </a:lnB>
                    <a:solidFill>
                      <a:srgbClr val="DAEEF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YENİLENEBİLİR</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JEOTERMAL</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GENEL</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42095">
                <a:tc>
                  <a:txBody>
                    <a:bodyPr/>
                    <a:lstStyle/>
                    <a:p>
                      <a:pPr algn="ctr" fontAlgn="b"/>
                      <a:r>
                        <a:rPr lang="tr-TR" sz="500" b="1" i="0" u="none" strike="noStrike">
                          <a:effectLst/>
                          <a:latin typeface="Arial Tur"/>
                        </a:rPr>
                        <a:t>YILLAR</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1" i="0" u="none" strike="noStrike">
                          <a:effectLst/>
                          <a:latin typeface="Arial Tur"/>
                        </a:rPr>
                        <a:t> +ASFALTİT</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İTHAL KÖMÜR</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LİNYİT</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TOPLAM</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FUEL-OİL</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MOTORİN</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LPG</a:t>
                      </a:r>
                    </a:p>
                  </a:txBody>
                  <a:tcPr marL="5001" marR="5001" marT="5001" marB="0" anchor="b">
                    <a:lnL>
                      <a:noFill/>
                    </a:lnL>
                    <a:lnR>
                      <a:noFill/>
                    </a:lnR>
                    <a:lnT>
                      <a:noFill/>
                    </a:lnT>
                    <a:lnB>
                      <a:noFill/>
                    </a:lnB>
                    <a:solidFill>
                      <a:srgbClr val="DAEEF3"/>
                    </a:solidFill>
                  </a:tcPr>
                </a:tc>
                <a:tc>
                  <a:txBody>
                    <a:bodyPr/>
                    <a:lstStyle/>
                    <a:p>
                      <a:pPr algn="ctr" fontAlgn="b"/>
                      <a:r>
                        <a:rPr lang="tr-TR" sz="500" b="1" i="0" u="none" strike="noStrike">
                          <a:effectLst/>
                          <a:latin typeface="Arial Tur"/>
                        </a:rPr>
                        <a:t>NAFTA</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TOPLAM</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DOĞAL GAZ</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+ATIK+ ATIK ISI</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TERMİK</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HİDROLİK</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 +RÜZGAR</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GÜNEŞ</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TOPLAM</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324790">
                <a:tc>
                  <a:txBody>
                    <a:bodyPr/>
                    <a:lstStyle/>
                    <a:p>
                      <a:pPr algn="ctr" fontAlgn="b"/>
                      <a:r>
                        <a:rPr lang="tr-TR" sz="400" b="0" i="1" u="none" strike="noStrike">
                          <a:effectLst/>
                          <a:latin typeface="Arial Tur"/>
                        </a:rPr>
                        <a:t>YEARS</a:t>
                      </a:r>
                    </a:p>
                  </a:txBody>
                  <a:tcPr marL="5001" marR="5001" marT="50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 HARD COAL +ASPHALTITE</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IMPORTED COAL</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LIGNITE</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TOTAL</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    FUEL-OIL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    DIESEL OIL</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tr-TR" sz="400" b="0" i="1" u="none" strike="noStrike">
                          <a:effectLst/>
                          <a:latin typeface="Arial Tur"/>
                        </a:rPr>
                        <a:t>LPG</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tr-TR" sz="400" b="0" i="1" u="none" strike="noStrike">
                          <a:effectLst/>
                          <a:latin typeface="Arial Tur"/>
                        </a:rPr>
                        <a:t>NAPHTHA</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TOTAL</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NATURAL GAS</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RENEW.+WASTES +</a:t>
                      </a:r>
                      <a:br>
                        <a:rPr lang="tr-TR" sz="400" b="0" i="1" u="none" strike="noStrike">
                          <a:effectLst/>
                          <a:latin typeface="Arial Tur"/>
                        </a:rPr>
                      </a:br>
                      <a:r>
                        <a:rPr lang="tr-TR" sz="400" b="0" i="1" u="none" strike="noStrike">
                          <a:effectLst/>
                          <a:latin typeface="Arial Tur"/>
                        </a:rPr>
                        <a:t> WASTE HEAT</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  THERMAL</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HYDRO </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0" u="none" strike="noStrike">
                          <a:effectLst/>
                          <a:latin typeface="Arial Tur"/>
                        </a:rPr>
                        <a:t>GEOTERMAL</a:t>
                      </a:r>
                      <a:br>
                        <a:rPr lang="tr-TR" sz="400" b="0" i="0" u="none" strike="noStrike">
                          <a:effectLst/>
                          <a:latin typeface="Arial Tur"/>
                        </a:rPr>
                      </a:br>
                      <a:r>
                        <a:rPr lang="tr-TR" sz="400" b="0" i="1" u="none" strike="noStrike">
                          <a:effectLst/>
                          <a:latin typeface="Arial Tur"/>
                        </a:rPr>
                        <a:t> +WIND</a:t>
                      </a:r>
                      <a:endParaRPr lang="tr-TR" sz="400" b="0" i="0" u="none" strike="noStrike">
                        <a:effectLst/>
                        <a:latin typeface="Arial Tur"/>
                      </a:endParaRP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SOLAR</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400" b="0" i="1" u="none" strike="noStrike">
                          <a:effectLst/>
                          <a:latin typeface="Arial Tur"/>
                        </a:rPr>
                        <a:t> GENERAL TOTAL</a:t>
                      </a:r>
                    </a:p>
                  </a:txBody>
                  <a:tcPr marL="5001" marR="5001" marT="50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r>
              <a:tr h="181341">
                <a:tc>
                  <a:txBody>
                    <a:bodyPr/>
                    <a:lstStyle/>
                    <a:p>
                      <a:pPr algn="ctr" fontAlgn="b"/>
                      <a:r>
                        <a:rPr lang="tr-TR" sz="500" b="1" i="0" u="none" strike="noStrike">
                          <a:effectLst/>
                          <a:latin typeface="Arial Tur"/>
                        </a:rPr>
                        <a:t>2000</a:t>
                      </a:r>
                    </a:p>
                  </a:txBody>
                  <a:tcPr marL="5001" marR="5001" marT="50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3.175,9</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643,1</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34.367,3</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38.186,3</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7.459,1</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980,6</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324,0</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547,1</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9.310,8</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46.216,9</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tr-TR" sz="500" b="0" i="0" u="none" strike="noStrike">
                          <a:effectLst/>
                          <a:latin typeface="Arial Tur"/>
                        </a:rPr>
                        <a:t>220,2</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93.934,2</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30.878,5</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0" i="0" u="none" strike="noStrike">
                          <a:effectLst/>
                          <a:latin typeface="Arial Tur"/>
                        </a:rPr>
                        <a:t>108,9</a:t>
                      </a: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tr-TR" sz="500" b="1" i="0" u="none" strike="noStrike">
                          <a:effectLst/>
                          <a:latin typeface="Arial Tur"/>
                        </a:rPr>
                        <a:t>124.921,6</a:t>
                      </a:r>
                    </a:p>
                  </a:txBody>
                  <a:tcPr marL="5001" marR="5001" marT="50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1341">
                <a:tc>
                  <a:txBody>
                    <a:bodyPr/>
                    <a:lstStyle/>
                    <a:p>
                      <a:pPr algn="ctr" fontAlgn="b"/>
                      <a:r>
                        <a:rPr lang="tr-TR" sz="500" b="1" i="0" u="none" strike="noStrike">
                          <a:effectLst/>
                          <a:latin typeface="Arial Tur"/>
                        </a:rPr>
                        <a:t>2001</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2.705,7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1.340,3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34.371,5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38.417,5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8.816,6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904,0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162,1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483,5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10.366,2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49.549,2</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229,9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98.562,8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24.009,9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152,0</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122.724,7</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2002</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2.646,1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1.447,0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28.056,0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32.149,1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9.505,0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270,9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34,8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933,1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10.743,8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52.496,5</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173,7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95.563,1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33.683,8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152,6</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129.399,5</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2003</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2.693,6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5.969,4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23.589,9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32.252,9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8.152,7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1.036,2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9.196,2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63.536,0</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115,9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105.101,0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35.329,5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150,0</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140.580,5</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2004</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2.478,0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9.520,1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22.449,5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34.447,6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6.689,9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7,3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33,4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939,7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7.670,3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62.241,8</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104,0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104.463,7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46.083,7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150,9</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150.698,3</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2005</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2.965,1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10.281,1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29.946,3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43.192,5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5.120,7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33,7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325,6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5.482,5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73.444,9</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122,4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122.242,3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39.560,5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153,4</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161.956,2</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2006</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3.073,6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11.143,0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32.432,9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46.649,5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4.232,4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57,7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50,2</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4.340,4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80.691,2</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154,0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131.835,1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44.244,2</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220,5</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176.299,8</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2007</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3.289,6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11.846,6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38.294,7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53.430,9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6.469,6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13,3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43,9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6.526,8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95.024,8</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213,7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155.196,2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35.850,8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511,1</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191.558,1</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2008</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3.290,8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12.566,7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41.858,1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57.715,6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7.208,6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266,3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43,6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7.518,5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98.685,3</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219,9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164.139,3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33.269,8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1.008,9</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198.418,0</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2009</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3.782,4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12.813,2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39.089,5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55.685,1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4.439,8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345,8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17,6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4.803,5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96.094,7</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340,1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156.923,4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35.958,4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1.931,1</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194.812,9</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2010</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4.572,6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14.531,7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35.942,1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55.046,4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2.143,8</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31,9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2.180,0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98.143,7</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457,5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155.827,6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51.795,5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3.584,6</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211.207,7</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2011</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4.529,6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22.817,9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38.870,4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66.217,9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900,5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dirty="0">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903,6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104.047,6</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469,2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171.638,3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52.338,6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5.418,2</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229.395,1</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2012</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4.113,7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29.210,5</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34.688,9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68.013,1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981,3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657,4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1.638,7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104.499,2</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720,7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174.871,7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57.865,0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6.760,1</a:t>
                      </a:r>
                    </a:p>
                  </a:txBody>
                  <a:tcPr marL="5001" marR="5001" marT="5001" marB="0" anchor="b">
                    <a:lnL>
                      <a:noFill/>
                    </a:lnL>
                    <a:lnR>
                      <a:noFill/>
                    </a:lnR>
                    <a:lnT>
                      <a:noFill/>
                    </a:lnT>
                    <a:lnB>
                      <a:noFill/>
                    </a:lnB>
                  </a:tcPr>
                </a:tc>
                <a:tc>
                  <a:txBody>
                    <a:bodyPr/>
                    <a:lstStyle/>
                    <a:p>
                      <a:pPr algn="l" fontAlgn="b"/>
                      <a:endParaRPr lang="tr-TR" sz="500" b="0" i="0" u="none" strike="noStrike">
                        <a:effectLst/>
                        <a:latin typeface="Arial Tur"/>
                      </a:endParaRP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239.496,8</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2013</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4.070,3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29.453,7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30.262,0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63.786,1</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1.192,5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546,3</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1.738,8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105.116,3</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1.171,2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171.812,5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59.420,5</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8.921,0</a:t>
                      </a:r>
                    </a:p>
                  </a:txBody>
                  <a:tcPr marL="5001" marR="5001" marT="5001" marB="0" anchor="b">
                    <a:lnL>
                      <a:noFill/>
                    </a:lnL>
                    <a:lnR>
                      <a:noFill/>
                    </a:lnR>
                    <a:lnT>
                      <a:noFill/>
                    </a:lnT>
                    <a:lnB>
                      <a:noFill/>
                    </a:lnB>
                    <a:solidFill>
                      <a:srgbClr val="DAEEF3"/>
                    </a:solidFill>
                  </a:tcPr>
                </a:tc>
                <a:tc>
                  <a:txBody>
                    <a:bodyPr/>
                    <a:lstStyle/>
                    <a:p>
                      <a:pPr algn="l" fontAlgn="b"/>
                      <a:r>
                        <a:rPr lang="tr-TR" sz="500" b="0" i="0" u="none" strike="noStrike">
                          <a:effectLst/>
                          <a:latin typeface="Arial Tur"/>
                        </a:rPr>
                        <a:t> </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240.154,0</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2014</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4.561,3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35.086,0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36.615,4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76.262,7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1.662,9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482,4</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2.145,3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120.576,0</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1.432,6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200.416,6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40.644,7</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10.884,1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17,4</a:t>
                      </a: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251.962,8</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2015</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r" fontAlgn="b"/>
                      <a:r>
                        <a:rPr lang="tr-TR" sz="500" b="0" i="0" u="none" strike="noStrike">
                          <a:effectLst/>
                          <a:latin typeface="Arial Tur"/>
                        </a:rPr>
                        <a:t>4.843,9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39.986,0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31.335,7</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76.165,6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980,4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1.243,6</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2.223,9</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99.218,7</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1.758,2</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179.366,4</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67.145,8</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15.077,0</a:t>
                      </a:r>
                    </a:p>
                  </a:txBody>
                  <a:tcPr marL="5001" marR="5001" marT="5001" marB="0" anchor="b">
                    <a:lnL>
                      <a:noFill/>
                    </a:lnL>
                    <a:lnR>
                      <a:noFill/>
                    </a:lnR>
                    <a:lnT>
                      <a:noFill/>
                    </a:lnT>
                    <a:lnB>
                      <a:noFill/>
                    </a:lnB>
                    <a:solidFill>
                      <a:srgbClr val="DAEEF3"/>
                    </a:solidFill>
                  </a:tcPr>
                </a:tc>
                <a:tc>
                  <a:txBody>
                    <a:bodyPr/>
                    <a:lstStyle/>
                    <a:p>
                      <a:pPr algn="r" fontAlgn="b"/>
                      <a:r>
                        <a:rPr lang="tr-TR" sz="500" b="0" i="0" u="none" strike="noStrike">
                          <a:effectLst/>
                          <a:latin typeface="Arial Tur"/>
                        </a:rPr>
                        <a:t>194,1</a:t>
                      </a:r>
                    </a:p>
                  </a:txBody>
                  <a:tcPr marL="5001" marR="5001" marT="5001" marB="0" anchor="b">
                    <a:lnL>
                      <a:noFill/>
                    </a:lnL>
                    <a:lnR>
                      <a:noFill/>
                    </a:lnR>
                    <a:lnT>
                      <a:noFill/>
                    </a:lnT>
                    <a:lnB>
                      <a:noFill/>
                    </a:lnB>
                    <a:solidFill>
                      <a:srgbClr val="DAEEF3"/>
                    </a:solidFill>
                  </a:tcPr>
                </a:tc>
                <a:tc>
                  <a:txBody>
                    <a:bodyPr/>
                    <a:lstStyle/>
                    <a:p>
                      <a:pPr algn="r" fontAlgn="b"/>
                      <a:r>
                        <a:rPr lang="tr-TR" sz="500" b="1" i="0" u="none" strike="noStrike">
                          <a:effectLst/>
                          <a:latin typeface="Arial Tur"/>
                        </a:rPr>
                        <a:t>261.783,3</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181341">
                <a:tc>
                  <a:txBody>
                    <a:bodyPr/>
                    <a:lstStyle/>
                    <a:p>
                      <a:pPr algn="ctr" fontAlgn="b"/>
                      <a:r>
                        <a:rPr lang="tr-TR" sz="500" b="1" i="0" u="none" strike="noStrike">
                          <a:effectLst/>
                          <a:latin typeface="Arial Tur"/>
                        </a:rPr>
                        <a:t>2016</a:t>
                      </a:r>
                    </a:p>
                  </a:txBody>
                  <a:tcPr marL="5001" marR="5001" marT="50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500" b="0" i="0" u="none" strike="noStrike">
                          <a:effectLst/>
                          <a:latin typeface="Arial Tur"/>
                        </a:rPr>
                        <a:t>5.985,3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47.717,9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38.569,9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92.273,1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969,1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957,2</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1.926,3</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89.227,1</a:t>
                      </a:r>
                    </a:p>
                  </a:txBody>
                  <a:tcPr marL="5001" marR="5001" marT="5001" marB="0" anchor="b">
                    <a:lnL>
                      <a:noFill/>
                    </a:lnL>
                    <a:lnR>
                      <a:noFill/>
                    </a:lnR>
                    <a:lnT>
                      <a:noFill/>
                    </a:lnT>
                    <a:lnB>
                      <a:noFill/>
                    </a:lnB>
                    <a:solidFill>
                      <a:srgbClr val="FFFF00"/>
                    </a:solidFill>
                  </a:tcPr>
                </a:tc>
                <a:tc>
                  <a:txBody>
                    <a:bodyPr/>
                    <a:lstStyle/>
                    <a:p>
                      <a:pPr algn="r" fontAlgn="b"/>
                      <a:r>
                        <a:rPr lang="tr-TR" sz="500" b="0" i="0" u="none" strike="noStrike">
                          <a:effectLst/>
                          <a:latin typeface="Arial Tur"/>
                        </a:rPr>
                        <a:t>2.371,6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185.798,1</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67.230,9</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20.335,6</a:t>
                      </a:r>
                    </a:p>
                  </a:txBody>
                  <a:tcPr marL="5001" marR="5001" marT="5001" marB="0" anchor="b">
                    <a:lnL>
                      <a:noFill/>
                    </a:lnL>
                    <a:lnR>
                      <a:noFill/>
                    </a:lnR>
                    <a:lnT>
                      <a:noFill/>
                    </a:lnT>
                    <a:lnB>
                      <a:noFill/>
                    </a:lnB>
                  </a:tcPr>
                </a:tc>
                <a:tc>
                  <a:txBody>
                    <a:bodyPr/>
                    <a:lstStyle/>
                    <a:p>
                      <a:pPr algn="r" fontAlgn="b"/>
                      <a:r>
                        <a:rPr lang="tr-TR" sz="500" b="0" i="0" u="none" strike="noStrike">
                          <a:effectLst/>
                          <a:latin typeface="Arial Tur"/>
                        </a:rPr>
                        <a:t>1.043,1</a:t>
                      </a:r>
                    </a:p>
                  </a:txBody>
                  <a:tcPr marL="5001" marR="5001" marT="5001" marB="0" anchor="b">
                    <a:lnL>
                      <a:noFill/>
                    </a:lnL>
                    <a:lnR>
                      <a:noFill/>
                    </a:lnR>
                    <a:lnT>
                      <a:noFill/>
                    </a:lnT>
                    <a:lnB>
                      <a:noFill/>
                    </a:lnB>
                  </a:tcPr>
                </a:tc>
                <a:tc>
                  <a:txBody>
                    <a:bodyPr/>
                    <a:lstStyle/>
                    <a:p>
                      <a:pPr algn="r" fontAlgn="b"/>
                      <a:r>
                        <a:rPr lang="tr-TR" sz="500" b="1" i="0" u="none" strike="noStrike">
                          <a:effectLst/>
                          <a:latin typeface="Arial Tur"/>
                        </a:rPr>
                        <a:t>274.407,7</a:t>
                      </a:r>
                    </a:p>
                  </a:txBody>
                  <a:tcPr marL="5001" marR="5001" marT="5001" marB="0" anchor="b">
                    <a:lnL>
                      <a:noFill/>
                    </a:lnL>
                    <a:lnR w="6350" cap="flat" cmpd="sng" algn="ctr">
                      <a:solidFill>
                        <a:srgbClr val="000000"/>
                      </a:solidFill>
                      <a:prstDash val="solid"/>
                      <a:round/>
                      <a:headEnd type="none" w="med" len="med"/>
                      <a:tailEnd type="none" w="med" len="med"/>
                    </a:lnR>
                    <a:lnT>
                      <a:noFill/>
                    </a:lnT>
                    <a:lnB>
                      <a:noFill/>
                    </a:lnB>
                  </a:tcPr>
                </a:tc>
              </a:tr>
              <a:tr h="181341">
                <a:tc>
                  <a:txBody>
                    <a:bodyPr/>
                    <a:lstStyle/>
                    <a:p>
                      <a:pPr algn="ctr" fontAlgn="b"/>
                      <a:r>
                        <a:rPr lang="tr-TR" sz="500" b="1" i="0" u="none" strike="noStrike">
                          <a:effectLst/>
                          <a:latin typeface="Arial Tur"/>
                        </a:rPr>
                        <a:t>2017</a:t>
                      </a:r>
                    </a:p>
                  </a:txBody>
                  <a:tcPr marL="5001" marR="5001" marT="50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5.663,8</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51.118,1</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40.694,4</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97.476,3</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520,6</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679,3</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0,0</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1.199,9</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110.490,0</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500" b="0" i="0" u="none" strike="noStrike">
                          <a:effectLst/>
                          <a:latin typeface="Arial Tur"/>
                        </a:rPr>
                        <a:t>2.972,3</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212.138,5</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58.218,5</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24.031,3</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0" i="0" u="none" strike="noStrike">
                          <a:effectLst/>
                          <a:latin typeface="Arial Tur"/>
                        </a:rPr>
                        <a:t>2.889,3</a:t>
                      </a:r>
                    </a:p>
                  </a:txBody>
                  <a:tcPr marL="5001" marR="5001" marT="5001"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tr-TR" sz="500" b="1" i="0" u="none" strike="noStrike" dirty="0">
                          <a:effectLst/>
                          <a:latin typeface="Arial Tur"/>
                        </a:rPr>
                        <a:t>297.277,5</a:t>
                      </a:r>
                    </a:p>
                  </a:txBody>
                  <a:tcPr marL="5001" marR="5001" marT="50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670699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916113"/>
            <a:ext cx="597535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622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3785652"/>
          </a:xfrm>
          <a:prstGeom prst="rect">
            <a:avLst/>
          </a:prstGeom>
        </p:spPr>
        <p:txBody>
          <a:bodyPr wrap="square">
            <a:spAutoFit/>
          </a:bodyPr>
          <a:lstStyle/>
          <a:p>
            <a:r>
              <a:rPr lang="tr-TR" sz="2400" dirty="0" smtClean="0"/>
              <a:t>Yani </a:t>
            </a:r>
            <a:r>
              <a:rPr lang="tr-TR" sz="2400" dirty="0" err="1" smtClean="0"/>
              <a:t>nükleeer</a:t>
            </a:r>
            <a:r>
              <a:rPr lang="tr-TR" sz="2400" dirty="0" smtClean="0"/>
              <a:t> santralde elektrik üretme yerine ona ödenecek para ile doğalgaz ithal edilip mevcut santrallarda elektrik üretilir ise yaklaşık % 50 daha fazla elektrik elde etmek mümkün olmaktadır. </a:t>
            </a:r>
          </a:p>
          <a:p>
            <a:r>
              <a:rPr lang="tr-TR" sz="2400" dirty="0"/>
              <a:t>Ayrıca bugün doğalgaz özellikle sıvılaştırma teknikleri ilerledikçe temini kolaylaşmaktadır. Nükleer yakıt ise halen stratejik bir yakıt olup temini özel anlaşmalara bağlı </a:t>
            </a:r>
            <a:r>
              <a:rPr lang="tr-TR" sz="2400" dirty="0" err="1"/>
              <a:t>dır</a:t>
            </a:r>
            <a:r>
              <a:rPr lang="tr-TR" sz="2400" dirty="0"/>
              <a:t>. Hal böyle olunca </a:t>
            </a:r>
            <a:r>
              <a:rPr lang="tr-TR" sz="2400" dirty="0" smtClean="0"/>
              <a:t>süreklilik </a:t>
            </a:r>
            <a:r>
              <a:rPr lang="tr-TR" sz="2400" dirty="0"/>
              <a:t>hususu daha riskli konuma gelmektedir.</a:t>
            </a:r>
          </a:p>
          <a:p>
            <a:endParaRPr lang="tr-TR" sz="2400" dirty="0"/>
          </a:p>
        </p:txBody>
      </p:sp>
    </p:spTree>
    <p:extLst>
      <p:ext uri="{BB962C8B-B14F-4D97-AF65-F5344CB8AC3E}">
        <p14:creationId xmlns:p14="http://schemas.microsoft.com/office/powerpoint/2010/main" val="119252921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20"/>
            <a:ext cx="6840760" cy="4524315"/>
          </a:xfrm>
          <a:prstGeom prst="rect">
            <a:avLst/>
          </a:prstGeom>
        </p:spPr>
        <p:txBody>
          <a:bodyPr wrap="square">
            <a:spAutoFit/>
          </a:bodyPr>
          <a:lstStyle/>
          <a:p>
            <a:r>
              <a:rPr lang="tr-TR" sz="2400" dirty="0" err="1" smtClean="0"/>
              <a:t>Akkuyu</a:t>
            </a:r>
            <a:r>
              <a:rPr lang="tr-TR" sz="2400" dirty="0" smtClean="0"/>
              <a:t> nükleer santralının çevre ve bir kaza durumunda yaratacağı sorunlar ile ilgili konular bu sunumun kapsamı dışında bırakılmıştır.</a:t>
            </a:r>
          </a:p>
          <a:p>
            <a:r>
              <a:rPr lang="tr-TR" sz="2400" dirty="0" smtClean="0"/>
              <a:t>Santralın yapımı süresince neden olacağı doğa değişimleri, büyük inşaat zararları, taşıma sorunları yanında işletmeye alındıktan sonra atık güvenliği, yakıt taşıma güvenliği, radyasyon sızıntıları, soğutma suyunun deniz yaşamına olumsuz etkileri gibi pek çok konu bu sunum süresi içerisinde anlatılamayacak kadar çoktur. </a:t>
            </a:r>
          </a:p>
          <a:p>
            <a:r>
              <a:rPr lang="tr-TR" sz="2400" dirty="0" smtClean="0"/>
              <a:t>Bu nedenle </a:t>
            </a:r>
            <a:r>
              <a:rPr lang="tr-TR" sz="2400" dirty="0" err="1" smtClean="0"/>
              <a:t>Akkuyu</a:t>
            </a:r>
            <a:r>
              <a:rPr lang="tr-TR" sz="2400" dirty="0" smtClean="0"/>
              <a:t> NGS sorunları yukarıdaki konularla sınırlanmıştır.</a:t>
            </a:r>
            <a:endParaRPr lang="tr-TR" sz="2400" dirty="0"/>
          </a:p>
        </p:txBody>
      </p:sp>
    </p:spTree>
    <p:extLst>
      <p:ext uri="{BB962C8B-B14F-4D97-AF65-F5344CB8AC3E}">
        <p14:creationId xmlns:p14="http://schemas.microsoft.com/office/powerpoint/2010/main" val="3598261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0500"/>
            <a:ext cx="9144000" cy="6461760"/>
          </a:xfrm>
          <a:prstGeom prst="rect">
            <a:avLst/>
          </a:prstGeom>
        </p:spPr>
      </p:pic>
    </p:spTree>
    <p:extLst>
      <p:ext uri="{BB962C8B-B14F-4D97-AF65-F5344CB8AC3E}">
        <p14:creationId xmlns:p14="http://schemas.microsoft.com/office/powerpoint/2010/main" val="24985682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4000" dirty="0" smtClean="0"/>
              <a:t>Beni dinlediğiniz için teşekkür ederim.</a:t>
            </a:r>
            <a:endParaRPr lang="tr-TR" sz="4000" dirty="0"/>
          </a:p>
        </p:txBody>
      </p:sp>
      <p:sp>
        <p:nvSpPr>
          <p:cNvPr id="3" name="Alt Başlık 2"/>
          <p:cNvSpPr>
            <a:spLocks noGrp="1"/>
          </p:cNvSpPr>
          <p:nvPr>
            <p:ph type="subTitle" idx="1"/>
          </p:nvPr>
        </p:nvSpPr>
        <p:spPr>
          <a:xfrm>
            <a:off x="762000" y="5085184"/>
            <a:ext cx="7626424" cy="1008112"/>
          </a:xfrm>
        </p:spPr>
        <p:txBody>
          <a:bodyPr>
            <a:normAutofit fontScale="62500" lnSpcReduction="20000"/>
          </a:bodyPr>
          <a:lstStyle/>
          <a:p>
            <a:r>
              <a:rPr lang="tr-TR" sz="4000" dirty="0">
                <a:solidFill>
                  <a:prstClr val="black">
                    <a:lumMod val="85000"/>
                    <a:lumOff val="15000"/>
                  </a:prstClr>
                </a:solidFill>
                <a:latin typeface="Impact"/>
                <a:ea typeface="+mj-ea"/>
                <a:cs typeface="+mj-cs"/>
              </a:rPr>
              <a:t>Nedim Bülent Damar</a:t>
            </a:r>
            <a:br>
              <a:rPr lang="tr-TR" sz="4000" dirty="0">
                <a:solidFill>
                  <a:prstClr val="black">
                    <a:lumMod val="85000"/>
                    <a:lumOff val="15000"/>
                  </a:prstClr>
                </a:solidFill>
                <a:latin typeface="Impact"/>
                <a:ea typeface="+mj-ea"/>
                <a:cs typeface="+mj-cs"/>
              </a:rPr>
            </a:br>
            <a:r>
              <a:rPr lang="tr-TR" sz="4000" dirty="0">
                <a:solidFill>
                  <a:prstClr val="black">
                    <a:lumMod val="85000"/>
                    <a:lumOff val="15000"/>
                  </a:prstClr>
                </a:solidFill>
                <a:latin typeface="Impact"/>
                <a:ea typeface="+mj-ea"/>
                <a:cs typeface="+mj-cs"/>
              </a:rPr>
              <a:t>Elektrik Mühendisi</a:t>
            </a:r>
            <a:br>
              <a:rPr lang="tr-TR" sz="4000" dirty="0">
                <a:solidFill>
                  <a:prstClr val="black">
                    <a:lumMod val="85000"/>
                    <a:lumOff val="15000"/>
                  </a:prstClr>
                </a:solidFill>
                <a:latin typeface="Impact"/>
                <a:ea typeface="+mj-ea"/>
                <a:cs typeface="+mj-cs"/>
              </a:rPr>
            </a:br>
            <a:r>
              <a:rPr lang="tr-TR" sz="4000" dirty="0">
                <a:solidFill>
                  <a:prstClr val="black">
                    <a:lumMod val="85000"/>
                    <a:lumOff val="15000"/>
                  </a:prstClr>
                </a:solidFill>
                <a:latin typeface="Impact"/>
                <a:ea typeface="+mj-ea"/>
                <a:cs typeface="+mj-cs"/>
              </a:rPr>
              <a:t>ODTÜ EE  1970</a:t>
            </a:r>
            <a:endParaRPr lang="tr-TR" dirty="0"/>
          </a:p>
        </p:txBody>
      </p:sp>
    </p:spTree>
    <p:extLst>
      <p:ext uri="{BB962C8B-B14F-4D97-AF65-F5344CB8AC3E}">
        <p14:creationId xmlns:p14="http://schemas.microsoft.com/office/powerpoint/2010/main" val="79521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0500"/>
            <a:ext cx="9144000" cy="6461760"/>
          </a:xfrm>
          <a:prstGeom prst="rect">
            <a:avLst/>
          </a:prstGeom>
        </p:spPr>
      </p:pic>
    </p:spTree>
    <p:extLst>
      <p:ext uri="{BB962C8B-B14F-4D97-AF65-F5344CB8AC3E}">
        <p14:creationId xmlns:p14="http://schemas.microsoft.com/office/powerpoint/2010/main" val="314822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23985065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ectricity production in china 2018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30" y="836712"/>
            <a:ext cx="792088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77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D80C5C9-96E0-47EC-B500-37C5FE284639}" type="slidenum">
              <a:rPr lang="en-US" smtClean="0">
                <a:solidFill>
                  <a:prstClr val="black"/>
                </a:solidFill>
              </a:rPr>
              <a:pPr/>
              <a:t>9</a:t>
            </a:fld>
            <a:endParaRPr lang="en-US" dirty="0">
              <a:solidFill>
                <a:prstClr val="black"/>
              </a:solidFill>
            </a:endParaRPr>
          </a:p>
        </p:txBody>
      </p:sp>
      <p:sp>
        <p:nvSpPr>
          <p:cNvPr id="5" name="Title 4"/>
          <p:cNvSpPr>
            <a:spLocks noGrp="1"/>
          </p:cNvSpPr>
          <p:nvPr>
            <p:ph type="title"/>
          </p:nvPr>
        </p:nvSpPr>
        <p:spPr/>
        <p:txBody>
          <a:bodyPr>
            <a:normAutofit fontScale="90000"/>
          </a:bodyPr>
          <a:lstStyle/>
          <a:p>
            <a:r>
              <a:rPr lang="en-US" smtClean="0"/>
              <a:t>Electricity generation from natural gas and renewables increases, and the shares of nuclear and coal generation decrease—</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161830180"/>
              </p:ext>
            </p:extLst>
          </p:nvPr>
        </p:nvGraphicFramePr>
        <p:xfrm>
          <a:off x="238124" y="1606964"/>
          <a:ext cx="4716829" cy="4573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13"/>
            <p:extLst>
              <p:ext uri="{D42A27DB-BD31-4B8C-83A1-F6EECF244321}">
                <p14:modId xmlns:p14="http://schemas.microsoft.com/office/powerpoint/2010/main" val="151651527"/>
              </p:ext>
            </p:extLst>
          </p:nvPr>
        </p:nvGraphicFramePr>
        <p:xfrm>
          <a:off x="4816475" y="1689100"/>
          <a:ext cx="4327525" cy="449103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295570" y="63335"/>
            <a:ext cx="7592950" cy="665276"/>
            <a:chOff x="1295570" y="63335"/>
            <a:chExt cx="7592950" cy="665276"/>
          </a:xfrm>
        </p:grpSpPr>
        <p:pic>
          <p:nvPicPr>
            <p:cNvPr id="9" name="Picture 8" descr="greyicon_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308" y="133136"/>
              <a:ext cx="497959" cy="497959"/>
            </a:xfrm>
            <a:prstGeom prst="rect">
              <a:avLst/>
            </a:prstGeom>
          </p:spPr>
        </p:pic>
        <p:pic>
          <p:nvPicPr>
            <p:cNvPr id="10" name="Picture 9" descr="greyicon_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261" y="131656"/>
              <a:ext cx="500919" cy="500919"/>
            </a:xfrm>
            <a:prstGeom prst="rect">
              <a:avLst/>
            </a:prstGeom>
          </p:spPr>
        </p:pic>
        <p:pic>
          <p:nvPicPr>
            <p:cNvPr id="11" name="Picture 10" descr="greyicon_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754" y="131656"/>
              <a:ext cx="500919" cy="500919"/>
            </a:xfrm>
            <a:prstGeom prst="rect">
              <a:avLst/>
            </a:prstGeom>
          </p:spPr>
        </p:pic>
        <p:pic>
          <p:nvPicPr>
            <p:cNvPr id="12" name="Picture 11" descr="greyicon_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066" y="104388"/>
              <a:ext cx="555454" cy="555454"/>
            </a:xfrm>
            <a:prstGeom prst="rect">
              <a:avLst/>
            </a:prstGeom>
          </p:spPr>
        </p:pic>
        <p:pic>
          <p:nvPicPr>
            <p:cNvPr id="13" name="Picture 12" descr="greyicon_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570" y="131656"/>
              <a:ext cx="500918" cy="50091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6795" y="78637"/>
              <a:ext cx="594312" cy="60695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9276" y="63335"/>
              <a:ext cx="651415" cy="66527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4057" y="75762"/>
              <a:ext cx="599941" cy="612706"/>
            </a:xfrm>
            <a:prstGeom prst="rect">
              <a:avLst/>
            </a:prstGeom>
          </p:spPr>
        </p:pic>
      </p:grpSp>
    </p:spTree>
    <p:extLst>
      <p:ext uri="{BB962C8B-B14F-4D97-AF65-F5344CB8AC3E}">
        <p14:creationId xmlns:p14="http://schemas.microsoft.com/office/powerpoint/2010/main" val="2230172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0.xml><?xml version="1.0" encoding="utf-8"?>
<a:theme xmlns:a="http://schemas.openxmlformats.org/drawingml/2006/main" name="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SOHO.thmx</Template>
  <TotalTime>5610</TotalTime>
  <Words>2976</Words>
  <Application>Microsoft Macintosh PowerPoint</Application>
  <PresentationFormat>On-screen Show (4:3)</PresentationFormat>
  <Paragraphs>772</Paragraphs>
  <Slides>50</Slides>
  <Notes>3</Notes>
  <HiddenSlides>0</HiddenSlides>
  <MMClips>0</MMClips>
  <ScaleCrop>false</ScaleCrop>
  <HeadingPairs>
    <vt:vector size="4" baseType="variant">
      <vt:variant>
        <vt:lpstr>Theme</vt:lpstr>
      </vt:variant>
      <vt:variant>
        <vt:i4>12</vt:i4>
      </vt:variant>
      <vt:variant>
        <vt:lpstr>Slide Titles</vt:lpstr>
      </vt:variant>
      <vt:variant>
        <vt:i4>50</vt:i4>
      </vt:variant>
    </vt:vector>
  </HeadingPairs>
  <TitlesOfParts>
    <vt:vector size="62" baseType="lpstr">
      <vt:lpstr>NewsPrint</vt:lpstr>
      <vt:lpstr>eia_template</vt:lpstr>
      <vt:lpstr>1_eia_template</vt:lpstr>
      <vt:lpstr>2_eia_template</vt:lpstr>
      <vt:lpstr>3_eia_template</vt:lpstr>
      <vt:lpstr>4_eia_template</vt:lpstr>
      <vt:lpstr>5_eia_template</vt:lpstr>
      <vt:lpstr>6_eia_template</vt:lpstr>
      <vt:lpstr>7_eia_template</vt:lpstr>
      <vt:lpstr>8_eia_template</vt:lpstr>
      <vt:lpstr>9_eia_template</vt:lpstr>
      <vt:lpstr>10_eia_template</vt:lpstr>
      <vt:lpstr>TMMOB MMO  8.GÜNEŞ ENERJİSİ SİSTEMLERİ SEMPOZYUMU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Electricity generation from natural gas and renewables increases, and the shares of nuclear and coal generation decrease—</vt:lpstr>
      <vt:lpstr>Expected requirements for new generating capacity will be met by renewables and natural gas—</vt:lpstr>
      <vt:lpstr>Recently issued IRS guidance effectively eliminates the Investment Tax Credit phasedown in AEO2019—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ABD’de erken emekli olacak nükleer santrallar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Beni dinlediğiniz için teşekkür ederim.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VE NÜKLEER ENERJİ</dc:title>
  <dc:creator>HP</dc:creator>
  <cp:lastModifiedBy>Nedim Bulent Damar</cp:lastModifiedBy>
  <cp:revision>326</cp:revision>
  <cp:lastPrinted>2015-05-15T08:22:03Z</cp:lastPrinted>
  <dcterms:created xsi:type="dcterms:W3CDTF">2014-02-23T18:52:51Z</dcterms:created>
  <dcterms:modified xsi:type="dcterms:W3CDTF">2019-11-07T09:34:43Z</dcterms:modified>
</cp:coreProperties>
</file>